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c6912475264645aa" /><Relationship Type="http://schemas.openxmlformats.org/officeDocument/2006/relationships/extended-properties" Target="/docProps/app.xml" Id="R59a82d6e6aa04a53" /><Relationship Type="http://schemas.openxmlformats.org/officeDocument/2006/relationships/officeDocument" Target="/ppt/presentation.xml" Id="R2dccf5dfcd3749b3" /></Relationships>
</file>

<file path=ppt/presentation.xml><?xml version="1.0" encoding="utf-8"?>
<p:presentation xmlns:p="http://schemas.openxmlformats.org/presentationml/2006/main">
  <p:sldMasterIdLst>
    <p:sldMasterId xmlns:r="http://schemas.openxmlformats.org/officeDocument/2006/relationships" id="2147483648" r:id="Rd812c8a17f874f7e"/>
  </p:sldMasterIdLst>
  <p:notesMasterIdLst>
    <p:notesMasterId xmlns:r="http://schemas.openxmlformats.org/officeDocument/2006/relationships" r:id="Ra8efcc42d47d4d66"/>
  </p:notesMasterIdLst>
  <p:sldIdLst>
    <p:sldId xmlns:r="http://schemas.openxmlformats.org/officeDocument/2006/relationships" id="256" r:id="R59f99f9b9d74458c"/>
    <p:sldId xmlns:r="http://schemas.openxmlformats.org/officeDocument/2006/relationships" id="257" r:id="R85b198de23c44b9d"/>
    <p:sldId xmlns:r="http://schemas.openxmlformats.org/officeDocument/2006/relationships" id="258" r:id="Rc1ff14263ac246ba"/>
    <p:sldId xmlns:r="http://schemas.openxmlformats.org/officeDocument/2006/relationships" id="259" r:id="R6c2fd270de104a56"/>
    <p:sldId xmlns:r="http://schemas.openxmlformats.org/officeDocument/2006/relationships" id="260" r:id="R4c326b048f784915"/>
    <p:sldId xmlns:r="http://schemas.openxmlformats.org/officeDocument/2006/relationships" id="261" r:id="Ra26eca051f324db7"/>
    <p:sldId xmlns:r="http://schemas.openxmlformats.org/officeDocument/2006/relationships" id="262" r:id="Rdf18d1ae66ed4eb7"/>
    <p:sldId xmlns:r="http://schemas.openxmlformats.org/officeDocument/2006/relationships" id="263" r:id="Rcb4b1b9e2e224f3d"/>
    <p:sldId xmlns:r="http://schemas.openxmlformats.org/officeDocument/2006/relationships" id="264" r:id="Ra692555593f241e8"/>
    <p:sldId xmlns:r="http://schemas.openxmlformats.org/officeDocument/2006/relationships" id="265" r:id="R659d0fb7cd564ec5"/>
    <p:sldId xmlns:r="http://schemas.openxmlformats.org/officeDocument/2006/relationships" id="266" r:id="R3529bd9c7b1f4fd8"/>
    <p:sldId xmlns:r="http://schemas.openxmlformats.org/officeDocument/2006/relationships" id="267" r:id="R4058226cd6c54b76"/>
    <p:sldId xmlns:r="http://schemas.openxmlformats.org/officeDocument/2006/relationships" id="268" r:id="R01718c7d87bc4368"/>
    <p:sldId xmlns:r="http://schemas.openxmlformats.org/officeDocument/2006/relationships" id="269" r:id="R2dd46d7186cb4ab9"/>
    <p:sldId xmlns:r="http://schemas.openxmlformats.org/officeDocument/2006/relationships" id="270" r:id="R5eb1822fd8a0425a"/>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1be9f1056fcb4a79" /><Relationship Type="http://schemas.openxmlformats.org/officeDocument/2006/relationships/slideMaster" Target="/ppt/slideMasters/slideMaster1.xml" Id="Rd812c8a17f874f7e" /><Relationship Type="http://schemas.openxmlformats.org/officeDocument/2006/relationships/notesMaster" Target="/ppt/notesMasters/notesMaster1.xml" Id="Ra8efcc42d47d4d66" /><Relationship Type="http://schemas.openxmlformats.org/officeDocument/2006/relationships/presProps" Target="/ppt/presProps.xml" Id="R7dd22cec62044beb" /><Relationship Type="http://schemas.openxmlformats.org/officeDocument/2006/relationships/tableStyles" Target="/ppt/tableStyles.xml" Id="R27d512c8ae044349" /><Relationship Type="http://schemas.openxmlformats.org/officeDocument/2006/relationships/slide" Target="/ppt/slides/slide1.xml" Id="R59f99f9b9d74458c" /><Relationship Type="http://schemas.openxmlformats.org/officeDocument/2006/relationships/slide" Target="/ppt/slides/slide2.xml" Id="R85b198de23c44b9d" /><Relationship Type="http://schemas.openxmlformats.org/officeDocument/2006/relationships/slide" Target="/ppt/slides/slide3.xml" Id="Rc1ff14263ac246ba" /><Relationship Type="http://schemas.openxmlformats.org/officeDocument/2006/relationships/slide" Target="/ppt/slides/slide4.xml" Id="R6c2fd270de104a56" /><Relationship Type="http://schemas.openxmlformats.org/officeDocument/2006/relationships/slide" Target="/ppt/slides/slide5.xml" Id="R4c326b048f784915" /><Relationship Type="http://schemas.openxmlformats.org/officeDocument/2006/relationships/slide" Target="/ppt/slides/slide6.xml" Id="Ra26eca051f324db7" /><Relationship Type="http://schemas.openxmlformats.org/officeDocument/2006/relationships/slide" Target="/ppt/slides/slide7.xml" Id="Rdf18d1ae66ed4eb7" /><Relationship Type="http://schemas.openxmlformats.org/officeDocument/2006/relationships/slide" Target="/ppt/slides/slide8.xml" Id="Rcb4b1b9e2e224f3d" /><Relationship Type="http://schemas.openxmlformats.org/officeDocument/2006/relationships/slide" Target="/ppt/slides/slide9.xml" Id="Ra692555593f241e8" /><Relationship Type="http://schemas.openxmlformats.org/officeDocument/2006/relationships/slide" Target="/ppt/slides/slide10.xml" Id="R659d0fb7cd564ec5" /><Relationship Type="http://schemas.openxmlformats.org/officeDocument/2006/relationships/slide" Target="/ppt/slides/slide11.xml" Id="R3529bd9c7b1f4fd8" /><Relationship Type="http://schemas.openxmlformats.org/officeDocument/2006/relationships/slide" Target="/ppt/slides/slide12.xml" Id="R4058226cd6c54b76" /><Relationship Type="http://schemas.openxmlformats.org/officeDocument/2006/relationships/slide" Target="/ppt/slides/slide13.xml" Id="R01718c7d87bc4368" /><Relationship Type="http://schemas.openxmlformats.org/officeDocument/2006/relationships/slide" Target="/ppt/slides/slide14.xml" Id="R2dd46d7186cb4ab9" /><Relationship Type="http://schemas.openxmlformats.org/officeDocument/2006/relationships/slide" Target="/ppt/slides/slide15.xml" Id="R5eb1822fd8a0425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467d469475d4cc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CA Modern">
      <a:dk1>
        <a:srgbClr val="04090B"/>
      </a:dk1>
      <a:lt1>
        <a:srgbClr val="EDF6F7"/>
      </a:lt1>
      <a:dk2>
        <a:srgbClr val="112027"/>
      </a:dk2>
      <a:lt2>
        <a:srgbClr val="D9E7E9"/>
      </a:lt2>
      <a:accent1>
        <a:srgbClr val="2DD4BF"/>
      </a:accent1>
      <a:accent2>
        <a:srgbClr val="38BDF8"/>
      </a:accent2>
      <a:accent3>
        <a:srgbClr val="F4B942"/>
      </a:accent3>
      <a:accent4>
        <a:srgbClr val="FF7A6E"/>
      </a:accent4>
      <a:accent5>
        <a:srgbClr val="4ADE80"/>
      </a:accent5>
      <a:accent6>
        <a:srgbClr val="6F858B"/>
      </a:accent6>
      <a:hlink>
        <a:srgbClr val="38BDF8"/>
      </a:hlink>
      <a:folHlink>
        <a:srgbClr val="2DD4BF"/>
      </a:folHlink>
    </a:clrScheme>
    <a:fontScheme name="Office">
      <a:majorFont>
        <a:latin typeface="Calibri Light"/>
        <a:ea typeface="Calibri Light"/>
        <a:cs typeface="Calibri Light"/>
      </a:majorFont>
      <a:minorFont>
        <a:latin typeface="Calibri"/>
        <a:ea typeface="Calibri"/>
        <a:cs typeface="Calibri"/>
      </a:minorFont>
    </a:fontScheme>
    <a:fmtScheme name="CCA Modern">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3fe77e7db8784df2" /><Relationship Type="http://schemas.openxmlformats.org/officeDocument/2006/relationships/notesMaster" Target="/ppt/notesMasters/notesMaster1.xml" Id="Rfed7c3b201194d2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ea843afe2e234f3e" /><Relationship Type="http://schemas.openxmlformats.org/officeDocument/2006/relationships/notesMaster" Target="/ppt/notesMasters/notesMaster1.xml" Id="R98a2bb14d6c3455b"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721411b33be34aa0" /><Relationship Type="http://schemas.openxmlformats.org/officeDocument/2006/relationships/notesMaster" Target="/ppt/notesMasters/notesMaster1.xml" Id="Rb4609fae569245f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d964b7506954b6c" /><Relationship Type="http://schemas.openxmlformats.org/officeDocument/2006/relationships/notesMaster" Target="/ppt/notesMasters/notesMaster1.xml" Id="R536e4837293746c4"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e49c2d217eb243bb" /><Relationship Type="http://schemas.openxmlformats.org/officeDocument/2006/relationships/notesMaster" Target="/ppt/notesMasters/notesMaster1.xml" Id="R5a359eaafd0843b6"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ad757dbef7774bf8" /><Relationship Type="http://schemas.openxmlformats.org/officeDocument/2006/relationships/notesMaster" Target="/ppt/notesMasters/notesMaster1.xml" Id="Rface1baae086425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6bdd57a969a4ceb" /><Relationship Type="http://schemas.openxmlformats.org/officeDocument/2006/relationships/notesMaster" Target="/ppt/notesMasters/notesMaster1.xml" Id="Rc255b3b62f84426e" /></Relationships>
</file>

<file path=ppt/notesSlides/_rels/notesSlide2.xml.rels>&#65279;<?xml version="1.0" encoding="utf-8"?><Relationships xmlns="http://schemas.openxmlformats.org/package/2006/relationships"><Relationship Type="http://schemas.openxmlformats.org/officeDocument/2006/relationships/slide" Target="/ppt/slides/slide2.xml" Id="Rea95d69771434fcd" /><Relationship Type="http://schemas.openxmlformats.org/officeDocument/2006/relationships/notesMaster" Target="/ppt/notesMasters/notesMaster1.xml" Id="R663f20821bc64379" /></Relationships>
</file>

<file path=ppt/notesSlides/_rels/notesSlide3.xml.rels>&#65279;<?xml version="1.0" encoding="utf-8"?><Relationships xmlns="http://schemas.openxmlformats.org/package/2006/relationships"><Relationship Type="http://schemas.openxmlformats.org/officeDocument/2006/relationships/slide" Target="/ppt/slides/slide3.xml" Id="R77535670af1440c8" /><Relationship Type="http://schemas.openxmlformats.org/officeDocument/2006/relationships/notesMaster" Target="/ppt/notesMasters/notesMaster1.xml" Id="R3c711986cfc644c2" /></Relationships>
</file>

<file path=ppt/notesSlides/_rels/notesSlide4.xml.rels>&#65279;<?xml version="1.0" encoding="utf-8"?><Relationships xmlns="http://schemas.openxmlformats.org/package/2006/relationships"><Relationship Type="http://schemas.openxmlformats.org/officeDocument/2006/relationships/slide" Target="/ppt/slides/slide4.xml" Id="Rc265ccfc033948e1" /><Relationship Type="http://schemas.openxmlformats.org/officeDocument/2006/relationships/notesMaster" Target="/ppt/notesMasters/notesMaster1.xml" Id="Rf70b713ce63e43f0" /></Relationships>
</file>

<file path=ppt/notesSlides/_rels/notesSlide5.xml.rels>&#65279;<?xml version="1.0" encoding="utf-8"?><Relationships xmlns="http://schemas.openxmlformats.org/package/2006/relationships"><Relationship Type="http://schemas.openxmlformats.org/officeDocument/2006/relationships/slide" Target="/ppt/slides/slide5.xml" Id="Rf70f2e0120554cd1" /><Relationship Type="http://schemas.openxmlformats.org/officeDocument/2006/relationships/notesMaster" Target="/ppt/notesMasters/notesMaster1.xml" Id="R0dcc203ded8c4396" /></Relationships>
</file>

<file path=ppt/notesSlides/_rels/notesSlide6.xml.rels>&#65279;<?xml version="1.0" encoding="utf-8"?><Relationships xmlns="http://schemas.openxmlformats.org/package/2006/relationships"><Relationship Type="http://schemas.openxmlformats.org/officeDocument/2006/relationships/slide" Target="/ppt/slides/slide6.xml" Id="Ra1c95552e2194dab" /><Relationship Type="http://schemas.openxmlformats.org/officeDocument/2006/relationships/notesMaster" Target="/ppt/notesMasters/notesMaster1.xml" Id="Rc3e7fd68f2314126" /></Relationships>
</file>

<file path=ppt/notesSlides/_rels/notesSlide7.xml.rels>&#65279;<?xml version="1.0" encoding="utf-8"?><Relationships xmlns="http://schemas.openxmlformats.org/package/2006/relationships"><Relationship Type="http://schemas.openxmlformats.org/officeDocument/2006/relationships/slide" Target="/ppt/slides/slide7.xml" Id="R65ad0c9cf3ad4656" /><Relationship Type="http://schemas.openxmlformats.org/officeDocument/2006/relationships/notesMaster" Target="/ppt/notesMasters/notesMaster1.xml" Id="Re79ef7318bfc4abb" /></Relationships>
</file>

<file path=ppt/notesSlides/_rels/notesSlide8.xml.rels>&#65279;<?xml version="1.0" encoding="utf-8"?><Relationships xmlns="http://schemas.openxmlformats.org/package/2006/relationships"><Relationship Type="http://schemas.openxmlformats.org/officeDocument/2006/relationships/slide" Target="/ppt/slides/slide8.xml" Id="R79053fcd03d1478a" /><Relationship Type="http://schemas.openxmlformats.org/officeDocument/2006/relationships/notesMaster" Target="/ppt/notesMasters/notesMaster1.xml" Id="Raaabc2ed32524c9e" /></Relationships>
</file>

<file path=ppt/notesSlides/_rels/notesSlide9.xml.rels>&#65279;<?xml version="1.0" encoding="utf-8"?><Relationships xmlns="http://schemas.openxmlformats.org/package/2006/relationships"><Relationship Type="http://schemas.openxmlformats.org/officeDocument/2006/relationships/slide" Target="/ppt/slides/slide9.xml" Id="R78fdf873d6a6424b" /><Relationship Type="http://schemas.openxmlformats.org/officeDocument/2006/relationships/notesMaster" Target="/ppt/notesMasters/notesMaster1.xml" Id="R78a24f53c13949c6"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product boundary: README.md and docs/ARCHITECTURE.md.</a:t>
            </a:r>
          </a:p>
          <a:p xmlns:a="http://schemas.openxmlformats.org/drawingml/2006/main">
            <a:r>
              <a:t>- Internal verification: npm run preflight on 16 August 2026 — 196/196 tests, all typechecks, and all builds passed.</a:t>
            </a:r>
          </a:p>
          <a:p xmlns:a="http://schemas.openxmlformats.org/drawingml/2006/main">
            <a:r>
              <a:t>- Dependency audits: npm audit reported no known vulnerabilities on 16 August 2026; this is point-in-time evidence, not certification.</a:t>
            </a:r>
          </a:p>
          <a:p xmlns:a="http://schemas.openxmlformats.org/drawingml/2006/main">
            <a:r>
              <a:t/>
            </a:r>
          </a:p>
          <a:p xmlns:a="http://schemas.openxmlformats.org/drawingml/2006/main">
            <a:r>
              <a:t>[Boundary]</a:t>
            </a:r>
          </a:p>
          <a:p xmlns:a="http://schemas.openxmlformats.org/drawingml/2006/main">
            <a:r>
              <a:t>This is a verified local single-node reference and a bounded connector-pilot candidate. It is not evidence that any external SAP, BW, Elasticsearch, ADF, warehouse-native, or BI target has been changed.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verification: npm run preflight on 16 August 2026 — 57 core, 84 API, and 55 web tests; 196 total.</a:t>
            </a:r>
          </a:p>
          <a:p xmlns:a="http://schemas.openxmlformats.org/drawingml/2006/main">
            <a:r>
              <a:t>- Production-only and full npm audit scans reported no known vulnerabilities on 16 August 2026; this is point-in-time evidence.</a:t>
            </a:r>
          </a:p>
          <a:p xmlns:a="http://schemas.openxmlformats.org/drawingml/2006/main">
            <a:r>
              <a:t>- Palette test: apps/web/src/palette.test.ts.</a:t>
            </a:r>
          </a:p>
          <a:p xmlns:a="http://schemas.openxmlformats.org/drawingml/2006/main">
            <a:r>
              <a:t/>
            </a:r>
          </a:p>
          <a:p xmlns:a="http://schemas.openxmlformats.org/drawingml/2006/main">
            <a:r>
              <a:t>[Evidence boundary]</a:t>
            </a:r>
          </a:p>
          <a:p xmlns:a="http://schemas.openxmlformats.org/drawingml/2006/main">
            <a:r>
              <a:t>The automated gate proves local code paths only. It does not exercise a live SAP authorization object, BW analysis authorization, Elasticsearch role, ADF identity, warehouse-native policy, or BI semantic model.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current/target boundary: README.md, docs/ARCHITECTURE.md, and docs/SECURITY.md.</a:t>
            </a:r>
          </a:p>
          <a:p xmlns:a="http://schemas.openxmlformats.org/drawingml/2006/main">
            <a:r>
              <a:t>- Local recovery runbook: docs/runbooks/control-plane-backup-restore.md.</a:t>
            </a:r>
          </a:p>
          <a:p xmlns:a="http://schemas.openxmlformats.org/drawingml/2006/main">
            <a:r>
              <a:t/>
            </a:r>
          </a:p>
          <a:p xmlns:a="http://schemas.openxmlformats.org/drawingml/2006/main">
            <a:r>
              <a:t>[Current]</a:t>
            </a:r>
          </a:p>
          <a:p xmlns:a="http://schemas.openxmlformats.org/drawingml/2006/main">
            <a:r>
              <a:t>Single-node durable state, rollback/restart, symlink-safe local backup/restore, parameterized row/field enforcement, dual approval, three versioned demo SoD rules, bounded JIT, and manual assignment-bound human recertification are implemented. Recertification is lazy-on-access, has no scheduler/notifications, and does not auto-revoke overdue or review workload identities.</a:t>
            </a:r>
          </a:p>
          <a:p xmlns:a="http://schemas.openxmlformats.org/drawingml/2006/main">
            <a:r>
              <a:t/>
            </a:r>
          </a:p>
          <a:p xmlns:a="http://schemas.openxmlformats.org/drawingml/2006/main">
            <a:r>
              <a:t>[Target]</a:t>
            </a:r>
          </a:p>
          <a:p xmlns:a="http://schemas.openxmlformats.org/drawingml/2006/main">
            <a:r>
              <a:t>OIDC/BFF, enterprise metadata and owner inputs, one certified connector, a transactional shared store/outbox, external audit anchoring, and encrypted offsite/regional recovery.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architecture: docs/ARCHITECTURE.md.</a:t>
            </a:r>
          </a:p>
          <a:p xmlns:a="http://schemas.openxmlformats.org/drawingml/2006/main">
            <a:r>
              <a:t>- Internal compiler: packages/cca-core/src/compiler.ts.</a:t>
            </a:r>
          </a:p>
          <a:p xmlns:a="http://schemas.openxmlformats.org/drawingml/2006/main">
            <a:r>
              <a:t>- NIST SP 800-207 PDP/PEP model: https://csrc.nist.gov/pubs/sp/800/207/final</a:t>
            </a:r>
          </a:p>
          <a:p xmlns:a="http://schemas.openxmlformats.org/drawingml/2006/main">
            <a:r>
              <a:t>- OpenID AuthZEN Authorization API 1.0: https://openid.net/specs/authorization-api-1_0.html</a:t>
            </a:r>
          </a:p>
          <a:p xmlns:a="http://schemas.openxmlformats.org/drawingml/2006/main">
            <a:r>
              <a:t/>
            </a:r>
          </a:p>
          <a:p xmlns:a="http://schemas.openxmlformats.org/drawingml/2006/main">
            <a:r>
              <a:t>[Architecture reading]</a:t>
            </a:r>
          </a:p>
          <a:p xmlns:a="http://schemas.openxmlformats.org/drawingml/2006/main">
            <a:r>
              <a:t>Trust inputs describe who, why, and which business scope; the control plane freezes and reviews policy, decides access, manages JIT and human recertification, audits, and compiles; local Web/API/SQLite enforces now. External SAP/BW/Elasticsearch/ADF/BI plans remain blocked with empty apply, revoke, and read-back arrays until certified adapters prove fidelity and drift control.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assurance: docs/SECURITY.md and docs/ARCHITECTURE.md.</a:t>
            </a:r>
          </a:p>
          <a:p xmlns:a="http://schemas.openxmlformats.org/drawingml/2006/main">
            <a:r>
              <a:t/>
            </a:r>
          </a:p>
          <a:p xmlns:a="http://schemas.openxmlformats.org/drawingml/2006/main">
            <a:r>
              <a:t>[Executive assurance]</a:t>
            </a:r>
          </a:p>
          <a:p xmlns:a="http://schemas.openxmlformats.org/drawingml/2006/main">
            <a:r>
              <a:t>Missing context fails closed; requester, target, Data Owner, and Governance Admin remain distinct; assignment IDs prevent recertification evidence reuse after remove/re-add; failed writes roll back; restart and local recovery are tested.</a:t>
            </a:r>
          </a:p>
          <a:p xmlns:a="http://schemas.openxmlformats.org/drawingml/2006/main">
            <a:r>
              <a:t/>
            </a:r>
          </a:p>
          <a:p xmlns:a="http://schemas.openxmlformats.org/drawingml/2006/main">
            <a:r>
              <a:t>[Developer contract]</a:t>
            </a:r>
          </a:p>
          <a:p xmlns:a="http://schemas.openxmlformats.org/drawingml/2006/main">
            <a:r>
              <a:t>A target adapter must translate exactly or reject, generate deterministic plans, apply/revoke idempotently, read back effective state, detect drift, and pass conformance, retry, rollback, and recovery gates before certification.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Full stakeholder questionnaire: docs/purposemesh-complete-brief.html#stakeholder-questionnaires</a:t>
            </a:r>
          </a:p>
          <a:p xmlns:a="http://schemas.openxmlformats.org/drawingml/2006/main">
            <a:r>
              <a:t>- Internal bounded-pilot guidance: README.md and docs/ARCHITECTURE.md.</a:t>
            </a:r>
          </a:p>
          <a:p xmlns:a="http://schemas.openxmlformats.org/drawingml/2006/main">
            <a:r>
              <a:t/>
            </a:r>
          </a:p>
          <a:p xmlns:a="http://schemas.openxmlformats.org/drawingml/2006/main">
            <a:r>
              <a:t>[Facilitation]</a:t>
            </a:r>
          </a:p>
          <a:p xmlns:a="http://schemas.openxmlformats.org/drawingml/2006/main">
            <a:r>
              <a:t>Ask the business owner, Data Owner/steward, IAM/security, platform/application team, and operations/audit audience to answer the full questionnaire. Begin with one dataset and purpose, two personas, and one connector. Do not scale until identity, correct allow/deny, revocation read-back, drift, lifecycle evidence, and recovery all pass.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https://openid.net/specs/authorization-api-1_0-final.html — AuthZEN Authorization API 1.0 final specification (accessed 16 August 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architecture: docs/ARCHITECTURE.md — mixed target estate and target-specific enforcement.</a:t>
            </a:r>
          </a:p>
          <a:p xmlns:a="http://schemas.openxmlformats.org/drawingml/2006/main">
            <a:r>
              <a:t>- Internal product and dataset: README.md and apps/api/src/warehouse.ts.</a:t>
            </a:r>
          </a:p>
          <a:p xmlns:a="http://schemas.openxmlformats.org/drawingml/2006/main">
            <a:r>
              <a:t/>
            </a:r>
          </a:p>
          <a:p xmlns:a="http://schemas.openxmlformats.org/drawingml/2006/main">
            <a:r>
              <a:t>[Problem statement and use case]</a:t>
            </a:r>
          </a:p>
          <a:p xmlns:a="http://schemas.openxmlformats.org/drawingml/2006/main">
            <a:r>
              <a:t>S/4 vendor facts, BW process-chain events, Elasticsearch/ADF/BOBJ telemetry, and business records converge in one deterministic synthetic local store. Authorization isolation is tested with 100,000 records. Support, vendor, data, application, and platform teams need different rows, fields, actions, purposes, and classifications without duplicating coarse roles across every target. A single canonical contract must preserve those decisions and make onboarding, offboarding, review, and evidence reversible.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product: README.md.</a:t>
            </a:r>
          </a:p>
          <a:p xmlns:a="http://schemas.openxmlformats.org/drawingml/2006/main">
            <a:r>
              <a:t>- Internal code: apps/api/src/app.ts; packages/cca-core/src/pdp.ts; packages/cca-core/src/lifecycle.ts; apps/api/src/warehouse.ts.</a:t>
            </a:r>
          </a:p>
          <a:p xmlns:a="http://schemas.openxmlformats.org/drawingml/2006/main">
            <a:r>
              <a:t>- Internal verification: 196 automated tests plus repository-wide typecheck and production build on 16 August 2026.</a:t>
            </a:r>
          </a:p>
          <a:p xmlns:a="http://schemas.openxmlformats.org/drawingml/2006/main">
            <a:r>
              <a:t/>
            </a:r>
          </a:p>
          <a:p xmlns:a="http://schemas.openxmlformats.org/drawingml/2006/main">
            <a:r>
              <a:t>[Executive reading]</a:t>
            </a:r>
          </a:p>
          <a:p xmlns:a="http://schemas.openxmlformats.org/drawingml/2006/main">
            <a:r>
              <a:t>PurposeMesh separates business meaning, governance lifecycle, and enforcement. The UI proposes and explains; the API/PDP remains authoritative. Standing access uses a frozen request, versioned separation-of-duty evaluation, two distinct reviewer roles, and assignment-bound recertification. Local warehouse enforcement works; external outputs remain blocked previews.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model and seed: packages/cca-core/src/types.ts and packages/cca-core/src/seed.ts.</a:t>
            </a:r>
          </a:p>
          <a:p xmlns:a="http://schemas.openxmlformats.org/drawingml/2006/main">
            <a:r>
              <a:t>- Governance workflow: packages/cca-core/src/lifecycle.ts and apps/api/src/app.ts.</a:t>
            </a:r>
          </a:p>
          <a:p xmlns:a="http://schemas.openxmlformats.org/drawingml/2006/main">
            <a:r>
              <a:t/>
            </a:r>
          </a:p>
          <a:p xmlns:a="http://schemas.openxmlformats.org/drawingml/2006/main">
            <a:r>
              <a:t>[Capability answer]</a:t>
            </a:r>
          </a:p>
          <a:p xmlns:a="http://schemas.openxmlformats.org/drawingml/2006/main">
            <a:r>
              <a:t>PurposeMesh can answer what a current principal may access under explicitly registered policy and review evidence. It knows the local datasets, fields, classifications, source/pipeline tags, principals, capsules, contracts, approvals, SoD findings, memberships, and human recertification items that were configured. It does not crawl enterprise data, resolve generic owners, scan classifications, ingest HR/SCIM or existing entitlements, or grant from recommendations. Unknown inputs fail closed.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decision path: packages/cca-core/src/pdp.ts and predicate.ts.</a:t>
            </a:r>
          </a:p>
          <a:p xmlns:a="http://schemas.openxmlformats.org/drawingml/2006/main">
            <a:r>
              <a:t>- Internal projection: apps/api/src/warehouse.ts.</a:t>
            </a:r>
          </a:p>
          <a:p xmlns:a="http://schemas.openxmlformats.org/drawingml/2006/main">
            <a:r>
              <a:t>- OpenID AuthZEN Authorization API 1.0: https://openid.net/specs/authorization-api-1_0.html</a:t>
            </a:r>
          </a:p>
          <a:p xmlns:a="http://schemas.openxmlformats.org/drawingml/2006/main">
            <a:r>
              <a:t>- NIST SP 800-207: https://csrc.nist.gov/pubs/sp/800/207/final</a:t>
            </a:r>
          </a:p>
          <a:p xmlns:a="http://schemas.openxmlformats.org/drawingml/2006/main">
            <a:r>
              <a:t/>
            </a:r>
          </a:p>
          <a:p xmlns:a="http://schemas.openxmlformats.org/drawingml/2006/main">
            <a:r>
              <a:t>[Developer sequence]</a:t>
            </a:r>
          </a:p>
          <a:p xmlns:a="http://schemas.openxmlformats.org/drawingml/2006/main">
            <a:r>
              <a:t>Resolve current identity and assignment-bound token state; require dataset, action, purpose, capsule membership, matching contract, classification ceiling, predicate, and explicit field projection; intersect allows and union denies; consider only eligible bounded JIT; return decision plus typed obligations and audit. Human review governs policy mutation, not each ordinary query.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model: README.md and docs/ARCHITECTURE.md.</a:t>
            </a:r>
          </a:p>
          <a:p xmlns:a="http://schemas.openxmlformats.org/drawingml/2006/main">
            <a:r>
              <a:t>- NIST RBAC: https://csrc.nist.gov/Projects/role-based-access-control/faqs</a:t>
            </a:r>
          </a:p>
          <a:p xmlns:a="http://schemas.openxmlformats.org/drawingml/2006/main">
            <a:r>
              <a:t>- NIST SP 800-162 ABAC: https://csrc.nist.gov/pubs/sp/800/162/upd2/final</a:t>
            </a:r>
          </a:p>
          <a:p xmlns:a="http://schemas.openxmlformats.org/drawingml/2006/main">
            <a:r>
              <a:t/>
            </a:r>
          </a:p>
          <a:p xmlns:a="http://schemas.openxmlformats.org/drawingml/2006/main">
            <a:r>
              <a:t>[Production governance]</a:t>
            </a:r>
          </a:p>
          <a:p xmlns:a="http://schemas.openxmlformats.org/drawingml/2006/main">
            <a:r>
              <a:t>The seed uses descriptive personas. A production policy administration point should constrain authoring to five approved capability templates—Viewer, Operator, Data Steward, Security Auditor, and Platform Admin—plus typed scopes and explicit exceptions. Any target translation that cannot preserve the contract must be rejected.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workflow: README.md and docs/ARCHITECTURE.md.</a:t>
            </a:r>
          </a:p>
          <a:p xmlns:a="http://schemas.openxmlformats.org/drawingml/2006/main">
            <a:r>
              <a:t>- Internal tests: apps/api/test and apps/web/src/App.test.tsx.</a:t>
            </a:r>
          </a:p>
          <a:p xmlns:a="http://schemas.openxmlformats.org/drawingml/2006/main">
            <a:r>
              <a:t>- NIST RBAC separation of duty: https://csrc.nist.gov/Projects/role-based-access-control/faqs</a:t>
            </a:r>
          </a:p>
          <a:p xmlns:a="http://schemas.openxmlformats.org/drawingml/2006/main">
            <a:r>
              <a:t/>
            </a:r>
          </a:p>
          <a:p xmlns:a="http://schemas.openxmlformats.org/drawingml/2006/main">
            <a:r>
              <a:t>[Governance invariant]</a:t>
            </a:r>
          </a:p>
          <a:p xmlns:a="http://schemas.openxmlformats.org/drawingml/2006/main">
            <a:r>
              <a:t>A standing-access request is frozen. Data Owner and Governance Admin approvals must come from two distinct eligible people; requester and target cannot approve. The first approval remains pending and grants nothing. Reviewer authority, frozen policy version, and SoD are rechecked before final apply. Direct membership adds cannot grant business capsules.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Authentic local-product screenshots embedded in the source deck; no generated or external UI asset.</a:t>
            </a:r>
          </a:p>
          <a:p xmlns:a="http://schemas.openxmlformats.org/drawingml/2006/main">
            <a:r>
              <a:t>- Internal automated verification on 16 August 2026: 196 tests across core, API, and web.</a:t>
            </a:r>
          </a:p>
          <a:p xmlns:a="http://schemas.openxmlformats.org/drawingml/2006/main">
            <a:r>
              <a:t/>
            </a:r>
          </a:p>
          <a:p xmlns:a="http://schemas.openxmlformats.org/drawingml/2006/main">
            <a:r>
              <a:t>[Proof boundary]</a:t>
            </a:r>
          </a:p>
          <a:p xmlns:a="http://schemas.openxmlformats.org/drawingml/2006/main">
            <a:r>
              <a:t>Authorization isolation is tested with 100,000 deterministic synthetic records across four modeled pipeline families, one local SQLite target, ten human identities, and three workload identities. The screenshots illustrate the authorized data and Role Studio surfaces; the automated gate—not the image—proves the tested authorization behaviors.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Internal security: docs/SECURITY.md.</a:t>
            </a:r>
          </a:p>
          <a:p xmlns:a="http://schemas.openxmlformats.org/drawingml/2006/main">
            <a:r>
              <a:t>- Internal regression tests: packages/cca-core/test and apps/api/test.</a:t>
            </a:r>
          </a:p>
          <a:p xmlns:a="http://schemas.openxmlformats.org/drawingml/2006/main">
            <a:r>
              <a:t>- OWASP Authorization Cheat Sheet: https://cheatsheetseries.owasp.org/cheatsheets/Authorization_Cheat_Sheet.html</a:t>
            </a:r>
          </a:p>
          <a:p xmlns:a="http://schemas.openxmlformats.org/drawingml/2006/main">
            <a:r>
              <a:t/>
            </a:r>
          </a:p>
          <a:p xmlns:a="http://schemas.openxmlformats.org/drawingml/2006/main">
            <a:r>
              <a:t>[Boundary]</a:t>
            </a:r>
          </a:p>
          <a:p xmlns:a="http://schemas.openxmlformats.org/drawingml/2006/main">
            <a:r>
              <a:t>Production mode validates the documented signed HS256 broker contract. This does not claim sender-constrained tokens or a replay cache. Current tokens are revalidated against exact server-side identity and assignment state on every protected request. Failed mutations roll back; local backup/restore is integrity-checked and symlink-safe, but external immutable audit anchoring and offsite DR remain future work.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7a0efbd1678a413a"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9c39c267d654c72" /><Relationship Type="http://schemas.openxmlformats.org/officeDocument/2006/relationships/slideLayout" Target="/ppt/slideLayouts/slideLayout1.xml" Id="Rdaf115554f1f43e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af115554f1f43e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CA Modern">
      <a:dk1>
        <a:srgbClr val="04090B"/>
      </a:dk1>
      <a:lt1>
        <a:srgbClr val="EDF6F7"/>
      </a:lt1>
      <a:dk2>
        <a:srgbClr val="112027"/>
      </a:dk2>
      <a:lt2>
        <a:srgbClr val="D9E7E9"/>
      </a:lt2>
      <a:accent1>
        <a:srgbClr val="2DD4BF"/>
      </a:accent1>
      <a:accent2>
        <a:srgbClr val="38BDF8"/>
      </a:accent2>
      <a:accent3>
        <a:srgbClr val="F4B942"/>
      </a:accent3>
      <a:accent4>
        <a:srgbClr val="FF7A6E"/>
      </a:accent4>
      <a:accent5>
        <a:srgbClr val="4ADE80"/>
      </a:accent5>
      <a:accent6>
        <a:srgbClr val="6F858B"/>
      </a:accent6>
      <a:hlink>
        <a:srgbClr val="38BDF8"/>
      </a:hlink>
      <a:folHlink>
        <a:srgbClr val="2DD4BF"/>
      </a:folHlink>
    </a:clrScheme>
    <a:fontScheme name="Office">
      <a:majorFont>
        <a:latin typeface="Calibri Light"/>
        <a:ea typeface="Calibri Light"/>
        <a:cs typeface="Calibri Light"/>
      </a:majorFont>
      <a:minorFont>
        <a:latin typeface="Calibri"/>
        <a:ea typeface="Calibri"/>
        <a:cs typeface="Calibri"/>
      </a:minorFont>
    </a:fontScheme>
    <a:fmtScheme name="CCA Modern">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a1964c381a0474c" /><Relationship Type="http://schemas.openxmlformats.org/officeDocument/2006/relationships/notesSlide" Target="/ppt/notesSlides/notesSlide1.xml" Id="R6d78e9c6912f42a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1284527e12449cd" /><Relationship Type="http://schemas.openxmlformats.org/officeDocument/2006/relationships/notesSlide" Target="/ppt/notesSlides/notesSlide10.xml" Id="R9858b3574639462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a7a576465fd749af" /><Relationship Type="http://schemas.openxmlformats.org/officeDocument/2006/relationships/notesSlide" Target="/ppt/notesSlides/notesSlide11.xml" Id="R63c608ebe56e4c28"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2071301f79864724" /><Relationship Type="http://schemas.openxmlformats.org/officeDocument/2006/relationships/notesSlide" Target="/ppt/notesSlides/notesSlide12.xml" Id="Rea478577fdcd430e"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4ede8e6f96a64b33" /><Relationship Type="http://schemas.openxmlformats.org/officeDocument/2006/relationships/notesSlide" Target="/ppt/notesSlides/notesSlide13.xml" Id="R6ef7ea59314f43c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0f6c98628aba4476" /><Relationship Type="http://schemas.openxmlformats.org/officeDocument/2006/relationships/notesSlide" Target="/ppt/notesSlides/notesSlide14.xml" Id="R6f58310526e14efd"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59c30f8286824a07" /><Relationship Type="http://schemas.openxmlformats.org/officeDocument/2006/relationships/notesSlide" Target="/ppt/notesSlides/notesSlide15.xml" Id="R9d4805e3edec43e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339d036e4c84e67" /><Relationship Type="http://schemas.openxmlformats.org/officeDocument/2006/relationships/notesSlide" Target="/ppt/notesSlides/notesSlide2.xml" Id="R74d4d25825e8492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fa292b259f00459d" /><Relationship Type="http://schemas.openxmlformats.org/officeDocument/2006/relationships/notesSlide" Target="/ppt/notesSlides/notesSlide3.xml" Id="R7db1d78a3cf5463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ad1648d7d2f04c63" /><Relationship Type="http://schemas.openxmlformats.org/officeDocument/2006/relationships/notesSlide" Target="/ppt/notesSlides/notesSlide4.xml" Id="R99a6f308d7e9494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4a203561ea7141cf" /><Relationship Type="http://schemas.openxmlformats.org/officeDocument/2006/relationships/notesSlide" Target="/ppt/notesSlides/notesSlide5.xml" Id="R077bcc8b5efa4fc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e409ae93a334308" /><Relationship Type="http://schemas.openxmlformats.org/officeDocument/2006/relationships/notesSlide" Target="/ppt/notesSlides/notesSlide6.xml" Id="R52b482fea52d410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11bfeb214804c64" /><Relationship Type="http://schemas.openxmlformats.org/officeDocument/2006/relationships/notesSlide" Target="/ppt/notesSlides/notesSlide7.xml" Id="R49ebc7c2df9648be"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52b2b3e7adbc441f" /><Relationship Type="http://schemas.openxmlformats.org/officeDocument/2006/relationships/image" Target="/ppt/media/image.png" Id="R8f0dfc06162848f1" /><Relationship Type="http://schemas.openxmlformats.org/officeDocument/2006/relationships/image" Target="/ppt/media/image2.png" Id="Rf6e536fda6cb453d" /><Relationship Type="http://schemas.openxmlformats.org/officeDocument/2006/relationships/notesSlide" Target="/ppt/notesSlides/notesSlide8.xml" Id="Rf40034d1c7544fbc"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0a43cc9d62f043d8" /><Relationship Type="http://schemas.openxmlformats.org/officeDocument/2006/relationships/notesSlide" Target="/ppt/notesSlides/notesSlide9.xml" Id="R30fc1e5be54b4291" /></Relationships>
</file>

<file path=ppt/slides/slide1.xml><?xml version="1.0" encoding="utf-8"?>
<p:sld xmlns:p="http://schemas.openxmlformats.org/presentationml/2006/main">
  <p:cSld>
    <p:bg>
      <p:bgPr>
        <a:solidFill xmlns:a="http://schemas.openxmlformats.org/drawingml/2006/main">
          <a:srgbClr val="04090B"/>
        </a:solidFill>
      </p:bgPr>
    </p:bg>
    <p:spTree>
      <p:nvGrpSpPr>
        <p:cNvPr id="1" name=""/>
        <p:cNvGrpSpPr/>
        <p:nvPr/>
      </p:nvGrpSpPr>
      <p:grpSpPr>
        <a:xfrm xmlns:a="http://schemas.openxmlformats.org/drawingml/2006/main"/>
      </p:grpSpPr>
      <p:sp>
        <p:nvSpPr>
          <p:cNvPr id="8" name="title-top-accent">
            <a:extLst xmlns:a="http://schemas.openxmlformats.org/drawingml/2006/main">
              <a:ext uri="{FF2B5EF4-FFF2-40B4-BE49-F238E27FC236}">
                <a16:creationId xmlns:a16="http://schemas.microsoft.com/office/drawing/2014/main" id="{6E5A528A-B5D8-45D8-BCB7-6E74EA7E77DF}"/>
              </a:ext>
            </a:extLst>
          </p:cNvPr>
          <p:cNvSpPr>
            <a:spLocks xmlns:a="http://schemas.openxmlformats.org/drawingml/2006/main" noGrp="1"/>
          </p:cNvSpPr>
          <p:nvPr/>
        </p:nvSpPr>
        <p:spPr>
          <a:xfrm xmlns:a="http://schemas.openxmlformats.org/drawingml/2006/main">
            <a:off x="0" y="0"/>
            <a:ext cx="12192000" cy="47625"/>
          </a:xfrm>
          <a:prstGeom xmlns:a="http://schemas.openxmlformats.org/drawingml/2006/main" prst="roundRect">
            <a:avLst>
              <a:gd name="adj" fmla="val 40000"/>
            </a:avLst>
          </a:prstGeom>
          <a:solidFill xmlns:a="http://schemas.openxmlformats.org/drawingml/2006/main">
            <a:srgbClr val="2DD4BF"/>
          </a:solidFill>
          <a:ln xmlns:a="http://schemas.openxmlformats.org/drawingml/2006/main" w="0">
            <a:noFill/>
            <a:prstDash val="solid"/>
          </a:ln>
        </p:spPr>
      </p:sp>
      <p:sp>
        <p:nvSpPr>
          <p:cNvPr id="2" name="title-brand">
            <a:extLst xmlns:a="http://schemas.openxmlformats.org/drawingml/2006/main">
              <a:ext uri="{FF2B5EF4-FFF2-40B4-BE49-F238E27FC236}">
                <a16:creationId xmlns:a16="http://schemas.microsoft.com/office/drawing/2014/main" id="{7F31A041-3822-4F66-B982-6ACA412F768C}"/>
              </a:ext>
            </a:extLst>
          </p:cNvPr>
          <p:cNvSpPr>
            <a:spLocks xmlns:a="http://schemas.openxmlformats.org/drawingml/2006/main" noGrp="1"/>
          </p:cNvSpPr>
          <p:nvPr/>
        </p:nvSpPr>
        <p:spPr>
          <a:xfrm xmlns:a="http://schemas.openxmlformats.org/drawingml/2006/main">
            <a:off x="666750" y="514350"/>
            <a:ext cx="6191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200" b="1">
                <a:solidFill>
                  <a:srgbClr val="2DD4BF"/>
                </a:solidFill>
                <a:latin typeface="Aptos"/>
                <a:ea typeface="Aptos"/>
                <a:cs typeface="Aptos"/>
              </a:defRPr>
            </a:pPr>
            <a:r>
              <a:rPr sz="1200" b="1">
                <a:solidFill>
                  <a:srgbClr val="2DD4BF"/>
                </a:solidFill>
                <a:latin typeface="Aptos"/>
                <a:ea typeface="Aptos"/>
                <a:cs typeface="Aptos"/>
              </a:rPr>
              <a:t>PURPOSEMESH  /  EXECUTIVE ARCHITECTURE BRIEFING</a:t>
            </a:r>
          </a:p>
        </p:txBody>
      </p:sp>
      <p:sp>
        <p:nvSpPr>
          <p:cNvPr id="3" name="title-main">
            <a:extLst xmlns:a="http://schemas.openxmlformats.org/drawingml/2006/main">
              <a:ext uri="{FF2B5EF4-FFF2-40B4-BE49-F238E27FC236}">
                <a16:creationId xmlns:a16="http://schemas.microsoft.com/office/drawing/2014/main" id="{59B4FF34-DE6C-4EF8-9756-A96527B35796}"/>
              </a:ext>
            </a:extLst>
          </p:cNvPr>
          <p:cNvSpPr>
            <a:spLocks xmlns:a="http://schemas.openxmlformats.org/drawingml/2006/main" noGrp="1"/>
          </p:cNvSpPr>
          <p:nvPr/>
        </p:nvSpPr>
        <p:spPr>
          <a:xfrm xmlns:a="http://schemas.openxmlformats.org/drawingml/2006/main">
            <a:off x="666750" y="1562100"/>
            <a:ext cx="10001250" cy="1962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1000"/>
              </a:lnSpc>
              <a:buNone/>
              <a:defRPr sz="5400" b="1">
                <a:solidFill>
                  <a:srgbClr val="EDF6F7"/>
                </a:solidFill>
                <a:latin typeface="Aptos"/>
                <a:ea typeface="Aptos"/>
                <a:cs typeface="Aptos"/>
              </a:defRPr>
            </a:pPr>
            <a:r>
              <a:rPr sz="5400" b="1">
                <a:solidFill>
                  <a:srgbClr val="EDF6F7"/>
                </a:solidFill>
                <a:latin typeface="Aptos"/>
                <a:ea typeface="Aptos"/>
                <a:cs typeface="Aptos"/>
              </a:rPr>
              <a:t>Purpose-bound access for every governed path</a:t>
            </a:r>
          </a:p>
        </p:txBody>
      </p:sp>
      <p:sp>
        <p:nvSpPr>
          <p:cNvPr id="4" name="title-rule">
            <a:extLst xmlns:a="http://schemas.openxmlformats.org/drawingml/2006/main">
              <a:ext uri="{FF2B5EF4-FFF2-40B4-BE49-F238E27FC236}">
                <a16:creationId xmlns:a16="http://schemas.microsoft.com/office/drawing/2014/main" id="{67569A49-9C11-4F78-B210-A294DE5D2683}"/>
              </a:ext>
            </a:extLst>
          </p:cNvPr>
          <p:cNvSpPr>
            <a:spLocks xmlns:a="http://schemas.openxmlformats.org/drawingml/2006/main" noGrp="1"/>
          </p:cNvSpPr>
          <p:nvPr/>
        </p:nvSpPr>
        <p:spPr>
          <a:xfrm xmlns:a="http://schemas.openxmlformats.org/drawingml/2006/main">
            <a:off x="666750" y="3857625"/>
            <a:ext cx="1619250" cy="47625"/>
          </a:xfrm>
          <a:prstGeom xmlns:a="http://schemas.openxmlformats.org/drawingml/2006/main" prst="roundRect">
            <a:avLst>
              <a:gd name="adj" fmla="val 40000"/>
            </a:avLst>
          </a:prstGeom>
          <a:solidFill xmlns:a="http://schemas.openxmlformats.org/drawingml/2006/main">
            <a:srgbClr val="38BDF8"/>
          </a:solidFill>
          <a:ln xmlns:a="http://schemas.openxmlformats.org/drawingml/2006/main" w="0">
            <a:noFill/>
            <a:prstDash val="solid"/>
          </a:ln>
        </p:spPr>
      </p:sp>
      <p:sp>
        <p:nvSpPr>
          <p:cNvPr id="5" name="title-subtitle">
            <a:extLst xmlns:a="http://schemas.openxmlformats.org/drawingml/2006/main">
              <a:ext uri="{FF2B5EF4-FFF2-40B4-BE49-F238E27FC236}">
                <a16:creationId xmlns:a16="http://schemas.microsoft.com/office/drawing/2014/main" id="{251B973A-CE1C-4116-9202-57132348CE5B}"/>
              </a:ext>
            </a:extLst>
          </p:cNvPr>
          <p:cNvSpPr>
            <a:spLocks xmlns:a="http://schemas.openxmlformats.org/drawingml/2006/main" noGrp="1"/>
          </p:cNvSpPr>
          <p:nvPr/>
        </p:nvSpPr>
        <p:spPr>
          <a:xfrm xmlns:a="http://schemas.openxmlformats.org/drawingml/2006/main">
            <a:off x="666750" y="4229100"/>
            <a:ext cx="8191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4000"/>
              </a:lnSpc>
              <a:buNone/>
              <a:defRPr sz="1950" b="0">
                <a:solidFill>
                  <a:srgbClr val="9CB0B5"/>
                </a:solidFill>
                <a:latin typeface="Aptos"/>
                <a:ea typeface="Aptos"/>
                <a:cs typeface="Aptos"/>
              </a:defRPr>
            </a:pPr>
            <a:r>
              <a:rPr sz="1950" b="0">
                <a:solidFill>
                  <a:srgbClr val="9CB0B5"/>
                </a:solidFill>
                <a:latin typeface="Aptos"/>
                <a:ea typeface="Aptos"/>
                <a:cs typeface="Aptos"/>
              </a:rPr>
              <a:t>A portable authorization control plane for SAP and data platforms, with explainable decisions and reversible lifecycle controls.</a:t>
            </a:r>
          </a:p>
        </p:txBody>
      </p:sp>
      <p:sp>
        <p:nvSpPr>
          <p:cNvPr id="6" name="title-state">
            <a:extLst xmlns:a="http://schemas.openxmlformats.org/drawingml/2006/main">
              <a:ext uri="{FF2B5EF4-FFF2-40B4-BE49-F238E27FC236}">
                <a16:creationId xmlns:a16="http://schemas.microsoft.com/office/drawing/2014/main" id="{6A69CE5E-4BD7-4798-8E82-2C92525F8ED6}"/>
              </a:ext>
            </a:extLst>
          </p:cNvPr>
          <p:cNvSpPr>
            <a:spLocks xmlns:a="http://schemas.openxmlformats.org/drawingml/2006/main" noGrp="1"/>
          </p:cNvSpPr>
          <p:nvPr/>
        </p:nvSpPr>
        <p:spPr>
          <a:xfrm xmlns:a="http://schemas.openxmlformats.org/drawingml/2006/main">
            <a:off x="666750" y="5972175"/>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F4B942"/>
                </a:solidFill>
                <a:latin typeface="Aptos"/>
                <a:ea typeface="Aptos"/>
                <a:cs typeface="Aptos"/>
              </a:defRPr>
            </a:pPr>
            <a:r>
              <a:rPr sz="1125" b="1">
                <a:solidFill>
                  <a:srgbClr val="F4B942"/>
                </a:solidFill>
                <a:latin typeface="Aptos"/>
                <a:ea typeface="Aptos"/>
                <a:cs typeface="Aptos"/>
              </a:rPr>
              <a:t>TESTED LOCAL CORE · EXTERNAL CONNECTORS FIDELITY-GATED</a:t>
            </a:r>
          </a:p>
        </p:txBody>
      </p:sp>
      <p:sp>
        <p:nvSpPr>
          <p:cNvPr id="7" name="title-date">
            <a:extLst xmlns:a="http://schemas.openxmlformats.org/drawingml/2006/main">
              <a:ext uri="{FF2B5EF4-FFF2-40B4-BE49-F238E27FC236}">
                <a16:creationId xmlns:a16="http://schemas.microsoft.com/office/drawing/2014/main" id="{639203B1-6CA2-43B1-A477-096C9499C031}"/>
              </a:ext>
            </a:extLst>
          </p:cNvPr>
          <p:cNvSpPr>
            <a:spLocks xmlns:a="http://schemas.openxmlformats.org/drawingml/2006/main" noGrp="1"/>
          </p:cNvSpPr>
          <p:nvPr/>
        </p:nvSpPr>
        <p:spPr>
          <a:xfrm xmlns:a="http://schemas.openxmlformats.org/drawingml/2006/main">
            <a:off x="9429750" y="5972175"/>
            <a:ext cx="2095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125" b="1">
                <a:solidFill>
                  <a:srgbClr val="6F858B"/>
                </a:solidFill>
                <a:latin typeface="Aptos"/>
                <a:ea typeface="Aptos"/>
                <a:cs typeface="Aptos"/>
              </a:defRPr>
            </a:pPr>
            <a:r>
              <a:rPr sz="1125" b="1">
                <a:solidFill>
                  <a:srgbClr val="6F858B"/>
                </a:solidFill>
                <a:latin typeface="Aptos"/>
                <a:ea typeface="Aptos"/>
                <a:cs typeface="Aptos"/>
              </a:rPr>
              <a:t>16 AUGUST 2026</a:t>
            </a:r>
          </a:p>
        </p:txBody>
      </p:sp>
    </p:spTree>
    <p:extLst>
      <p:ext uri="{BB962C8B-B14F-4D97-AF65-F5344CB8AC3E}">
        <p14:creationId xmlns:p14="http://schemas.microsoft.com/office/powerpoint/2010/main" val="524074305"/>
      </p:ext>
    </p:extLst>
  </p:cSld>
</p:sld>
</file>

<file path=ppt/slides/slide10.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30" name="title-7">
            <a:extLst xmlns:a="http://schemas.openxmlformats.org/drawingml/2006/main">
              <a:ext uri="{FF2B5EF4-FFF2-40B4-BE49-F238E27FC236}">
                <a16:creationId xmlns:a16="http://schemas.microsoft.com/office/drawing/2014/main" id="{5193EC64-3AB1-4614-9372-94DF810550A1}"/>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The local release gate is green</a:t>
            </a:r>
          </a:p>
        </p:txBody>
      </p:sp>
      <p:sp>
        <p:nvSpPr>
          <p:cNvPr id="2" name="subtitle-7">
            <a:extLst xmlns:a="http://schemas.openxmlformats.org/drawingml/2006/main">
              <a:ext uri="{FF2B5EF4-FFF2-40B4-BE49-F238E27FC236}">
                <a16:creationId xmlns:a16="http://schemas.microsoft.com/office/drawing/2014/main" id="{BD4B9564-9174-40AA-8131-7F14E4A7AB50}"/>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Tests exercise local policy, API, warehouse, lifecycle, recovery, and authorization-aware UI workflows.</a:t>
            </a:r>
          </a:p>
        </p:txBody>
      </p:sp>
      <p:sp>
        <p:nvSpPr>
          <p:cNvPr id="3" name="top-accent-7">
            <a:extLst xmlns:a="http://schemas.openxmlformats.org/drawingml/2006/main">
              <a:ext uri="{FF2B5EF4-FFF2-40B4-BE49-F238E27FC236}">
                <a16:creationId xmlns:a16="http://schemas.microsoft.com/office/drawing/2014/main" id="{66D72E97-2665-41E9-BBCE-892A904B8286}"/>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7">
            <a:extLst xmlns:a="http://schemas.openxmlformats.org/drawingml/2006/main">
              <a:ext uri="{FF2B5EF4-FFF2-40B4-BE49-F238E27FC236}">
                <a16:creationId xmlns:a16="http://schemas.microsoft.com/office/drawing/2014/main" id="{24809387-2E83-4ACA-87F2-5AFB1E610BA4}"/>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ENGINEERING EVIDENCE</a:t>
            </a:r>
          </a:p>
        </p:txBody>
      </p:sp>
      <p:sp>
        <p:nvSpPr>
          <p:cNvPr id="5" name="page-7">
            <a:extLst xmlns:a="http://schemas.openxmlformats.org/drawingml/2006/main">
              <a:ext uri="{FF2B5EF4-FFF2-40B4-BE49-F238E27FC236}">
                <a16:creationId xmlns:a16="http://schemas.microsoft.com/office/drawing/2014/main" id="{B491D325-89AA-4F93-9BD4-846CD8B2A66D}"/>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10</a:t>
            </a:r>
          </a:p>
        </p:txBody>
      </p:sp>
      <p:sp>
        <p:nvSpPr>
          <p:cNvPr id="6" name="proof-number">
            <a:extLst xmlns:a="http://schemas.openxmlformats.org/drawingml/2006/main">
              <a:ext uri="{FF2B5EF4-FFF2-40B4-BE49-F238E27FC236}">
                <a16:creationId xmlns:a16="http://schemas.microsoft.com/office/drawing/2014/main" id="{1DB26B89-FFE8-4BB2-93C8-414EAD57BC4D}"/>
              </a:ext>
            </a:extLst>
          </p:cNvPr>
          <p:cNvSpPr>
            <a:spLocks xmlns:a="http://schemas.openxmlformats.org/drawingml/2006/main" noGrp="1"/>
          </p:cNvSpPr>
          <p:nvPr/>
        </p:nvSpPr>
        <p:spPr>
          <a:xfrm xmlns:a="http://schemas.openxmlformats.org/drawingml/2006/main">
            <a:off x="609600" y="2266950"/>
            <a:ext cx="333375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7800" b="1">
                <a:solidFill>
                  <a:srgbClr val="2DD4BF"/>
                </a:solidFill>
                <a:latin typeface="Aptos"/>
                <a:ea typeface="Aptos"/>
                <a:cs typeface="Aptos"/>
              </a:defRPr>
            </a:pPr>
            <a:r>
              <a:rPr sz="7800" b="1">
                <a:solidFill>
                  <a:srgbClr val="2DD4BF"/>
                </a:solidFill>
                <a:latin typeface="Aptos"/>
                <a:ea typeface="Aptos"/>
                <a:cs typeface="Aptos"/>
              </a:rPr>
              <a:t>196</a:t>
            </a:r>
          </a:p>
        </p:txBody>
      </p:sp>
      <p:sp>
        <p:nvSpPr>
          <p:cNvPr id="7" name="proof-label">
            <a:extLst xmlns:a="http://schemas.openxmlformats.org/drawingml/2006/main">
              <a:ext uri="{FF2B5EF4-FFF2-40B4-BE49-F238E27FC236}">
                <a16:creationId xmlns:a16="http://schemas.microsoft.com/office/drawing/2014/main" id="{A7372C7A-EA6E-4A35-A2EA-DCDD2C6771AC}"/>
              </a:ext>
            </a:extLst>
          </p:cNvPr>
          <p:cNvSpPr>
            <a:spLocks xmlns:a="http://schemas.openxmlformats.org/drawingml/2006/main" noGrp="1"/>
          </p:cNvSpPr>
          <p:nvPr/>
        </p:nvSpPr>
        <p:spPr>
          <a:xfrm xmlns:a="http://schemas.openxmlformats.org/drawingml/2006/main">
            <a:off x="685800" y="3543300"/>
            <a:ext cx="285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EDF6F7"/>
                </a:solidFill>
                <a:latin typeface="Aptos"/>
                <a:ea typeface="Aptos"/>
                <a:cs typeface="Aptos"/>
              </a:defRPr>
            </a:pPr>
            <a:r>
              <a:rPr sz="1350" b="1">
                <a:solidFill>
                  <a:srgbClr val="EDF6F7"/>
                </a:solidFill>
                <a:latin typeface="Aptos"/>
                <a:ea typeface="Aptos"/>
                <a:cs typeface="Aptos"/>
              </a:rPr>
              <a:t>PASSING TESTS</a:t>
            </a:r>
          </a:p>
        </p:txBody>
      </p:sp>
      <p:sp>
        <p:nvSpPr>
          <p:cNvPr id="8" name="proof-suites">
            <a:extLst xmlns:a="http://schemas.openxmlformats.org/drawingml/2006/main">
              <a:ext uri="{FF2B5EF4-FFF2-40B4-BE49-F238E27FC236}">
                <a16:creationId xmlns:a16="http://schemas.microsoft.com/office/drawing/2014/main" id="{CD804A20-78EC-41F1-A01A-20595FC335C0}"/>
              </a:ext>
            </a:extLst>
          </p:cNvPr>
          <p:cNvSpPr>
            <a:spLocks xmlns:a="http://schemas.openxmlformats.org/drawingml/2006/main" noGrp="1"/>
          </p:cNvSpPr>
          <p:nvPr/>
        </p:nvSpPr>
        <p:spPr>
          <a:xfrm xmlns:a="http://schemas.openxmlformats.org/drawingml/2006/main">
            <a:off x="685800" y="3943350"/>
            <a:ext cx="3429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500" b="0">
                <a:solidFill>
                  <a:srgbClr val="9CB0B5"/>
                </a:solidFill>
                <a:latin typeface="Aptos"/>
                <a:ea typeface="Aptos"/>
                <a:cs typeface="Aptos"/>
              </a:defRPr>
            </a:pPr>
            <a:r>
              <a:rPr sz="1500" b="0">
                <a:solidFill>
                  <a:srgbClr val="9CB0B5"/>
                </a:solidFill>
                <a:latin typeface="Aptos"/>
                <a:ea typeface="Aptos"/>
                <a:cs typeface="Aptos"/>
              </a:rPr>
              <a:t>57 core  /  84 API  /  55 web</a:t>
            </a:r>
          </a:p>
        </p:txBody>
      </p:sp>
      <p:sp>
        <p:nvSpPr>
          <p:cNvPr id="9" name="proof-check-0">
            <a:extLst xmlns:a="http://schemas.openxmlformats.org/drawingml/2006/main">
              <a:ext uri="{FF2B5EF4-FFF2-40B4-BE49-F238E27FC236}">
                <a16:creationId xmlns:a16="http://schemas.microsoft.com/office/drawing/2014/main" id="{59D4A4AD-6F76-4666-9623-B7226DE063AA}"/>
              </a:ext>
            </a:extLst>
          </p:cNvPr>
          <p:cNvSpPr>
            <a:spLocks xmlns:a="http://schemas.openxmlformats.org/drawingml/2006/main" noGrp="1"/>
          </p:cNvSpPr>
          <p:nvPr/>
        </p:nvSpPr>
        <p:spPr>
          <a:xfrm xmlns:a="http://schemas.openxmlformats.org/drawingml/2006/main">
            <a:off x="4610100" y="2305050"/>
            <a:ext cx="171450" cy="171450"/>
          </a:xfrm>
          <a:prstGeom xmlns:a="http://schemas.openxmlformats.org/drawingml/2006/main" prst="ellipse">
            <a:avLst/>
          </a:prstGeom>
          <a:solidFill xmlns:a="http://schemas.openxmlformats.org/drawingml/2006/main">
            <a:srgbClr val="4ADE80"/>
          </a:solidFill>
          <a:ln xmlns:a="http://schemas.openxmlformats.org/drawingml/2006/main" w="0">
            <a:noFill/>
            <a:prstDash val="solid"/>
          </a:ln>
        </p:spPr>
      </p:sp>
      <p:sp>
        <p:nvSpPr>
          <p:cNvPr id="10" name="proof-check-label-0">
            <a:extLst xmlns:a="http://schemas.openxmlformats.org/drawingml/2006/main">
              <a:ext uri="{FF2B5EF4-FFF2-40B4-BE49-F238E27FC236}">
                <a16:creationId xmlns:a16="http://schemas.microsoft.com/office/drawing/2014/main" id="{D73A1D07-C1BF-486F-BFB2-C2CC9442C7D5}"/>
              </a:ext>
            </a:extLst>
          </p:cNvPr>
          <p:cNvSpPr>
            <a:spLocks xmlns:a="http://schemas.openxmlformats.org/drawingml/2006/main" noGrp="1"/>
          </p:cNvSpPr>
          <p:nvPr/>
        </p:nvSpPr>
        <p:spPr>
          <a:xfrm xmlns:a="http://schemas.openxmlformats.org/drawingml/2006/main">
            <a:off x="5010150" y="2266950"/>
            <a:ext cx="223837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200" b="1">
                <a:solidFill>
                  <a:srgbClr val="6F858B"/>
                </a:solidFill>
                <a:latin typeface="Aptos"/>
                <a:ea typeface="Aptos"/>
                <a:cs typeface="Aptos"/>
              </a:defRPr>
            </a:pPr>
            <a:r>
              <a:rPr sz="1200" b="1">
                <a:solidFill>
                  <a:srgbClr val="6F858B"/>
                </a:solidFill>
                <a:latin typeface="Aptos"/>
                <a:ea typeface="Aptos"/>
                <a:cs typeface="Aptos"/>
              </a:rPr>
              <a:t>TYPECHECK</a:t>
            </a:r>
          </a:p>
        </p:txBody>
      </p:sp>
      <p:sp>
        <p:nvSpPr>
          <p:cNvPr id="11" name="proof-check-value-0">
            <a:extLst xmlns:a="http://schemas.openxmlformats.org/drawingml/2006/main">
              <a:ext uri="{FF2B5EF4-FFF2-40B4-BE49-F238E27FC236}">
                <a16:creationId xmlns:a16="http://schemas.microsoft.com/office/drawing/2014/main" id="{2D5A510A-EA59-433E-814C-C31FDE41A241}"/>
              </a:ext>
            </a:extLst>
          </p:cNvPr>
          <p:cNvSpPr>
            <a:spLocks xmlns:a="http://schemas.openxmlformats.org/drawingml/2006/main" noGrp="1"/>
          </p:cNvSpPr>
          <p:nvPr/>
        </p:nvSpPr>
        <p:spPr>
          <a:xfrm xmlns:a="http://schemas.openxmlformats.org/drawingml/2006/main">
            <a:off x="7429500" y="2247900"/>
            <a:ext cx="3714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725" b="1">
                <a:solidFill>
                  <a:srgbClr val="EDF6F7"/>
                </a:solidFill>
                <a:latin typeface="Aptos"/>
                <a:ea typeface="Aptos"/>
                <a:cs typeface="Aptos"/>
              </a:defRPr>
            </a:pPr>
            <a:r>
              <a:rPr sz="1725" b="1">
                <a:solidFill>
                  <a:srgbClr val="EDF6F7"/>
                </a:solidFill>
                <a:latin typeface="Aptos"/>
                <a:ea typeface="Aptos"/>
                <a:cs typeface="Aptos"/>
              </a:rPr>
              <a:t>All workspaces</a:t>
            </a:r>
          </a:p>
        </p:txBody>
      </p:sp>
      <p:sp>
        <p:nvSpPr>
          <p:cNvPr id="12" name="proof-check-rule-0">
            <a:extLst xmlns:a="http://schemas.openxmlformats.org/drawingml/2006/main">
              <a:ext uri="{FF2B5EF4-FFF2-40B4-BE49-F238E27FC236}">
                <a16:creationId xmlns:a16="http://schemas.microsoft.com/office/drawing/2014/main" id="{22C2DD6F-999A-47DD-9EFF-25E59A64AB6A}"/>
              </a:ext>
            </a:extLst>
          </p:cNvPr>
          <p:cNvSpPr>
            <a:spLocks xmlns:a="http://schemas.openxmlformats.org/drawingml/2006/main" noGrp="1"/>
          </p:cNvSpPr>
          <p:nvPr/>
        </p:nvSpPr>
        <p:spPr>
          <a:xfrm xmlns:a="http://schemas.openxmlformats.org/drawingml/2006/main">
            <a:off x="5010150" y="2714625"/>
            <a:ext cx="613410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3" name="proof-check-1">
            <a:extLst xmlns:a="http://schemas.openxmlformats.org/drawingml/2006/main">
              <a:ext uri="{FF2B5EF4-FFF2-40B4-BE49-F238E27FC236}">
                <a16:creationId xmlns:a16="http://schemas.microsoft.com/office/drawing/2014/main" id="{353E72DF-F495-4A30-9DDD-B0C0F736ECCE}"/>
              </a:ext>
            </a:extLst>
          </p:cNvPr>
          <p:cNvSpPr>
            <a:spLocks xmlns:a="http://schemas.openxmlformats.org/drawingml/2006/main" noGrp="1"/>
          </p:cNvSpPr>
          <p:nvPr/>
        </p:nvSpPr>
        <p:spPr>
          <a:xfrm xmlns:a="http://schemas.openxmlformats.org/drawingml/2006/main">
            <a:off x="4610100" y="2990850"/>
            <a:ext cx="171450" cy="171450"/>
          </a:xfrm>
          <a:prstGeom xmlns:a="http://schemas.openxmlformats.org/drawingml/2006/main" prst="ellipse">
            <a:avLst/>
          </a:prstGeom>
          <a:solidFill xmlns:a="http://schemas.openxmlformats.org/drawingml/2006/main">
            <a:srgbClr val="4ADE80"/>
          </a:solidFill>
          <a:ln xmlns:a="http://schemas.openxmlformats.org/drawingml/2006/main" w="0">
            <a:noFill/>
            <a:prstDash val="solid"/>
          </a:ln>
        </p:spPr>
      </p:sp>
      <p:sp>
        <p:nvSpPr>
          <p:cNvPr id="14" name="proof-check-label-1">
            <a:extLst xmlns:a="http://schemas.openxmlformats.org/drawingml/2006/main">
              <a:ext uri="{FF2B5EF4-FFF2-40B4-BE49-F238E27FC236}">
                <a16:creationId xmlns:a16="http://schemas.microsoft.com/office/drawing/2014/main" id="{410E9354-6CE5-4DD1-9382-75488466E927}"/>
              </a:ext>
            </a:extLst>
          </p:cNvPr>
          <p:cNvSpPr>
            <a:spLocks xmlns:a="http://schemas.openxmlformats.org/drawingml/2006/main" noGrp="1"/>
          </p:cNvSpPr>
          <p:nvPr/>
        </p:nvSpPr>
        <p:spPr>
          <a:xfrm xmlns:a="http://schemas.openxmlformats.org/drawingml/2006/main">
            <a:off x="5010150" y="2952750"/>
            <a:ext cx="223837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200" b="1">
                <a:solidFill>
                  <a:srgbClr val="6F858B"/>
                </a:solidFill>
                <a:latin typeface="Aptos"/>
                <a:ea typeface="Aptos"/>
                <a:cs typeface="Aptos"/>
              </a:defRPr>
            </a:pPr>
            <a:r>
              <a:rPr sz="1200" b="1">
                <a:solidFill>
                  <a:srgbClr val="6F858B"/>
                </a:solidFill>
                <a:latin typeface="Aptos"/>
                <a:ea typeface="Aptos"/>
                <a:cs typeface="Aptos"/>
              </a:rPr>
              <a:t>BUILD</a:t>
            </a:r>
          </a:p>
        </p:txBody>
      </p:sp>
      <p:sp>
        <p:nvSpPr>
          <p:cNvPr id="15" name="proof-check-value-1">
            <a:extLst xmlns:a="http://schemas.openxmlformats.org/drawingml/2006/main">
              <a:ext uri="{FF2B5EF4-FFF2-40B4-BE49-F238E27FC236}">
                <a16:creationId xmlns:a16="http://schemas.microsoft.com/office/drawing/2014/main" id="{9252C20D-3C1E-48C6-AF86-0F5174EF75E0}"/>
              </a:ext>
            </a:extLst>
          </p:cNvPr>
          <p:cNvSpPr>
            <a:spLocks xmlns:a="http://schemas.openxmlformats.org/drawingml/2006/main" noGrp="1"/>
          </p:cNvSpPr>
          <p:nvPr/>
        </p:nvSpPr>
        <p:spPr>
          <a:xfrm xmlns:a="http://schemas.openxmlformats.org/drawingml/2006/main">
            <a:off x="7429500" y="2933700"/>
            <a:ext cx="3714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725" b="1">
                <a:solidFill>
                  <a:srgbClr val="EDF6F7"/>
                </a:solidFill>
                <a:latin typeface="Aptos"/>
                <a:ea typeface="Aptos"/>
                <a:cs typeface="Aptos"/>
              </a:defRPr>
            </a:pPr>
            <a:r>
              <a:rPr sz="1725" b="1">
                <a:solidFill>
                  <a:srgbClr val="EDF6F7"/>
                </a:solidFill>
                <a:latin typeface="Aptos"/>
                <a:ea typeface="Aptos"/>
                <a:cs typeface="Aptos"/>
              </a:rPr>
              <a:t>Production bundles</a:t>
            </a:r>
          </a:p>
        </p:txBody>
      </p:sp>
      <p:sp>
        <p:nvSpPr>
          <p:cNvPr id="16" name="proof-check-rule-1">
            <a:extLst xmlns:a="http://schemas.openxmlformats.org/drawingml/2006/main">
              <a:ext uri="{FF2B5EF4-FFF2-40B4-BE49-F238E27FC236}">
                <a16:creationId xmlns:a16="http://schemas.microsoft.com/office/drawing/2014/main" id="{3BDD0264-AD5A-43BD-B9A2-C9D40E565D53}"/>
              </a:ext>
            </a:extLst>
          </p:cNvPr>
          <p:cNvSpPr>
            <a:spLocks xmlns:a="http://schemas.openxmlformats.org/drawingml/2006/main" noGrp="1"/>
          </p:cNvSpPr>
          <p:nvPr/>
        </p:nvSpPr>
        <p:spPr>
          <a:xfrm xmlns:a="http://schemas.openxmlformats.org/drawingml/2006/main">
            <a:off x="5010150" y="3400425"/>
            <a:ext cx="613410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7" name="proof-check-2">
            <a:extLst xmlns:a="http://schemas.openxmlformats.org/drawingml/2006/main">
              <a:ext uri="{FF2B5EF4-FFF2-40B4-BE49-F238E27FC236}">
                <a16:creationId xmlns:a16="http://schemas.microsoft.com/office/drawing/2014/main" id="{0DBB061F-C051-488B-9421-E3645F718489}"/>
              </a:ext>
            </a:extLst>
          </p:cNvPr>
          <p:cNvSpPr>
            <a:spLocks xmlns:a="http://schemas.openxmlformats.org/drawingml/2006/main" noGrp="1"/>
          </p:cNvSpPr>
          <p:nvPr/>
        </p:nvSpPr>
        <p:spPr>
          <a:xfrm xmlns:a="http://schemas.openxmlformats.org/drawingml/2006/main">
            <a:off x="4610100" y="3676650"/>
            <a:ext cx="171450" cy="171450"/>
          </a:xfrm>
          <a:prstGeom xmlns:a="http://schemas.openxmlformats.org/drawingml/2006/main" prst="ellipse">
            <a:avLst/>
          </a:prstGeom>
          <a:solidFill xmlns:a="http://schemas.openxmlformats.org/drawingml/2006/main">
            <a:srgbClr val="4ADE80"/>
          </a:solidFill>
          <a:ln xmlns:a="http://schemas.openxmlformats.org/drawingml/2006/main" w="0">
            <a:noFill/>
            <a:prstDash val="solid"/>
          </a:ln>
        </p:spPr>
      </p:sp>
      <p:sp>
        <p:nvSpPr>
          <p:cNvPr id="18" name="proof-check-label-2">
            <a:extLst xmlns:a="http://schemas.openxmlformats.org/drawingml/2006/main">
              <a:ext uri="{FF2B5EF4-FFF2-40B4-BE49-F238E27FC236}">
                <a16:creationId xmlns:a16="http://schemas.microsoft.com/office/drawing/2014/main" id="{7C606EED-BBFE-4D8C-94B1-1CE411D8807A}"/>
              </a:ext>
            </a:extLst>
          </p:cNvPr>
          <p:cNvSpPr>
            <a:spLocks xmlns:a="http://schemas.openxmlformats.org/drawingml/2006/main" noGrp="1"/>
          </p:cNvSpPr>
          <p:nvPr/>
        </p:nvSpPr>
        <p:spPr>
          <a:xfrm xmlns:a="http://schemas.openxmlformats.org/drawingml/2006/main">
            <a:off x="5010150" y="3638550"/>
            <a:ext cx="223837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200" b="1">
                <a:solidFill>
                  <a:srgbClr val="6F858B"/>
                </a:solidFill>
                <a:latin typeface="Aptos"/>
                <a:ea typeface="Aptos"/>
                <a:cs typeface="Aptos"/>
              </a:defRPr>
            </a:pPr>
            <a:r>
              <a:rPr sz="1200" b="1">
                <a:solidFill>
                  <a:srgbClr val="6F858B"/>
                </a:solidFill>
                <a:latin typeface="Aptos"/>
                <a:ea typeface="Aptos"/>
                <a:cs typeface="Aptos"/>
              </a:rPr>
              <a:t>RUNTIME AUDIT</a:t>
            </a:r>
          </a:p>
        </p:txBody>
      </p:sp>
      <p:sp>
        <p:nvSpPr>
          <p:cNvPr id="19" name="proof-check-value-2">
            <a:extLst xmlns:a="http://schemas.openxmlformats.org/drawingml/2006/main">
              <a:ext uri="{FF2B5EF4-FFF2-40B4-BE49-F238E27FC236}">
                <a16:creationId xmlns:a16="http://schemas.microsoft.com/office/drawing/2014/main" id="{4C3485C1-64B6-48D6-948F-0204404D4DA5}"/>
              </a:ext>
            </a:extLst>
          </p:cNvPr>
          <p:cNvSpPr>
            <a:spLocks xmlns:a="http://schemas.openxmlformats.org/drawingml/2006/main" noGrp="1"/>
          </p:cNvSpPr>
          <p:nvPr/>
        </p:nvSpPr>
        <p:spPr>
          <a:xfrm xmlns:a="http://schemas.openxmlformats.org/drawingml/2006/main">
            <a:off x="7429500" y="3619500"/>
            <a:ext cx="3714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725" b="1">
                <a:solidFill>
                  <a:srgbClr val="EDF6F7"/>
                </a:solidFill>
                <a:latin typeface="Aptos"/>
                <a:ea typeface="Aptos"/>
                <a:cs typeface="Aptos"/>
              </a:defRPr>
            </a:pPr>
            <a:r>
              <a:rPr sz="1725" b="1">
                <a:solidFill>
                  <a:srgbClr val="EDF6F7"/>
                </a:solidFill>
                <a:latin typeface="Aptos"/>
                <a:ea typeface="Aptos"/>
                <a:cs typeface="Aptos"/>
              </a:rPr>
              <a:t>No known vulnerabilities</a:t>
            </a:r>
          </a:p>
        </p:txBody>
      </p:sp>
      <p:sp>
        <p:nvSpPr>
          <p:cNvPr id="20" name="proof-check-rule-2">
            <a:extLst xmlns:a="http://schemas.openxmlformats.org/drawingml/2006/main">
              <a:ext uri="{FF2B5EF4-FFF2-40B4-BE49-F238E27FC236}">
                <a16:creationId xmlns:a16="http://schemas.microsoft.com/office/drawing/2014/main" id="{3E8BCA51-C345-4A14-8094-8C336BC4F895}"/>
              </a:ext>
            </a:extLst>
          </p:cNvPr>
          <p:cNvSpPr>
            <a:spLocks xmlns:a="http://schemas.openxmlformats.org/drawingml/2006/main" noGrp="1"/>
          </p:cNvSpPr>
          <p:nvPr/>
        </p:nvSpPr>
        <p:spPr>
          <a:xfrm xmlns:a="http://schemas.openxmlformats.org/drawingml/2006/main">
            <a:off x="5010150" y="4086225"/>
            <a:ext cx="613410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1" name="proof-check-3">
            <a:extLst xmlns:a="http://schemas.openxmlformats.org/drawingml/2006/main">
              <a:ext uri="{FF2B5EF4-FFF2-40B4-BE49-F238E27FC236}">
                <a16:creationId xmlns:a16="http://schemas.microsoft.com/office/drawing/2014/main" id="{AAC6AC51-AA26-4629-9714-B5ED5D108967}"/>
              </a:ext>
            </a:extLst>
          </p:cNvPr>
          <p:cNvSpPr>
            <a:spLocks xmlns:a="http://schemas.openxmlformats.org/drawingml/2006/main" noGrp="1"/>
          </p:cNvSpPr>
          <p:nvPr/>
        </p:nvSpPr>
        <p:spPr>
          <a:xfrm xmlns:a="http://schemas.openxmlformats.org/drawingml/2006/main">
            <a:off x="4610100" y="4362450"/>
            <a:ext cx="171450" cy="171450"/>
          </a:xfrm>
          <a:prstGeom xmlns:a="http://schemas.openxmlformats.org/drawingml/2006/main" prst="ellipse">
            <a:avLst/>
          </a:prstGeom>
          <a:solidFill xmlns:a="http://schemas.openxmlformats.org/drawingml/2006/main">
            <a:srgbClr val="4ADE80"/>
          </a:solidFill>
          <a:ln xmlns:a="http://schemas.openxmlformats.org/drawingml/2006/main" w="0">
            <a:noFill/>
            <a:prstDash val="solid"/>
          </a:ln>
        </p:spPr>
      </p:sp>
      <p:sp>
        <p:nvSpPr>
          <p:cNvPr id="22" name="proof-check-label-3">
            <a:extLst xmlns:a="http://schemas.openxmlformats.org/drawingml/2006/main">
              <a:ext uri="{FF2B5EF4-FFF2-40B4-BE49-F238E27FC236}">
                <a16:creationId xmlns:a16="http://schemas.microsoft.com/office/drawing/2014/main" id="{C4EE56B7-DD35-4A19-AAC6-58F5B1FE5F32}"/>
              </a:ext>
            </a:extLst>
          </p:cNvPr>
          <p:cNvSpPr>
            <a:spLocks xmlns:a="http://schemas.openxmlformats.org/drawingml/2006/main" noGrp="1"/>
          </p:cNvSpPr>
          <p:nvPr/>
        </p:nvSpPr>
        <p:spPr>
          <a:xfrm xmlns:a="http://schemas.openxmlformats.org/drawingml/2006/main">
            <a:off x="5010150" y="4324350"/>
            <a:ext cx="223837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200" b="1">
                <a:solidFill>
                  <a:srgbClr val="6F858B"/>
                </a:solidFill>
                <a:latin typeface="Aptos"/>
                <a:ea typeface="Aptos"/>
                <a:cs typeface="Aptos"/>
              </a:defRPr>
            </a:pPr>
            <a:r>
              <a:rPr sz="1200" b="1">
                <a:solidFill>
                  <a:srgbClr val="6F858B"/>
                </a:solidFill>
                <a:latin typeface="Aptos"/>
                <a:ea typeface="Aptos"/>
                <a:cs typeface="Aptos"/>
              </a:rPr>
              <a:t>WEB UX</a:t>
            </a:r>
          </a:p>
        </p:txBody>
      </p:sp>
      <p:sp>
        <p:nvSpPr>
          <p:cNvPr id="23" name="proof-check-value-3">
            <a:extLst xmlns:a="http://schemas.openxmlformats.org/drawingml/2006/main">
              <a:ext uri="{FF2B5EF4-FFF2-40B4-BE49-F238E27FC236}">
                <a16:creationId xmlns:a16="http://schemas.microsoft.com/office/drawing/2014/main" id="{6382CD68-E631-4C98-AD9D-5E0C80BB3B2D}"/>
              </a:ext>
            </a:extLst>
          </p:cNvPr>
          <p:cNvSpPr>
            <a:spLocks xmlns:a="http://schemas.openxmlformats.org/drawingml/2006/main" noGrp="1"/>
          </p:cNvSpPr>
          <p:nvPr/>
        </p:nvSpPr>
        <p:spPr>
          <a:xfrm xmlns:a="http://schemas.openxmlformats.org/drawingml/2006/main">
            <a:off x="7429500" y="4305300"/>
            <a:ext cx="3714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725" b="1">
                <a:solidFill>
                  <a:srgbClr val="EDF6F7"/>
                </a:solidFill>
                <a:latin typeface="Aptos"/>
                <a:ea typeface="Aptos"/>
                <a:cs typeface="Aptos"/>
              </a:defRPr>
            </a:pPr>
            <a:r>
              <a:rPr sz="1725" b="1">
                <a:solidFill>
                  <a:srgbClr val="EDF6F7"/>
                </a:solidFill>
                <a:latin typeface="Aptos"/>
                <a:ea typeface="Aptos"/>
                <a:cs typeface="Aptos"/>
              </a:rPr>
              <a:t>Automated flows</a:t>
            </a:r>
          </a:p>
        </p:txBody>
      </p:sp>
      <p:sp>
        <p:nvSpPr>
          <p:cNvPr id="24" name="proof-check-rule-3">
            <a:extLst xmlns:a="http://schemas.openxmlformats.org/drawingml/2006/main">
              <a:ext uri="{FF2B5EF4-FFF2-40B4-BE49-F238E27FC236}">
                <a16:creationId xmlns:a16="http://schemas.microsoft.com/office/drawing/2014/main" id="{383153B9-F28E-409A-B6FF-2B7FE8F394B5}"/>
              </a:ext>
            </a:extLst>
          </p:cNvPr>
          <p:cNvSpPr>
            <a:spLocks xmlns:a="http://schemas.openxmlformats.org/drawingml/2006/main" noGrp="1"/>
          </p:cNvSpPr>
          <p:nvPr/>
        </p:nvSpPr>
        <p:spPr>
          <a:xfrm xmlns:a="http://schemas.openxmlformats.org/drawingml/2006/main">
            <a:off x="5010150" y="4772025"/>
            <a:ext cx="613410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5" name="proof-check-4">
            <a:extLst xmlns:a="http://schemas.openxmlformats.org/drawingml/2006/main">
              <a:ext uri="{FF2B5EF4-FFF2-40B4-BE49-F238E27FC236}">
                <a16:creationId xmlns:a16="http://schemas.microsoft.com/office/drawing/2014/main" id="{4BED645B-1C64-494D-966B-1281066CBE9A}"/>
              </a:ext>
            </a:extLst>
          </p:cNvPr>
          <p:cNvSpPr>
            <a:spLocks xmlns:a="http://schemas.openxmlformats.org/drawingml/2006/main" noGrp="1"/>
          </p:cNvSpPr>
          <p:nvPr/>
        </p:nvSpPr>
        <p:spPr>
          <a:xfrm xmlns:a="http://schemas.openxmlformats.org/drawingml/2006/main">
            <a:off x="4610100" y="5048250"/>
            <a:ext cx="171450" cy="171450"/>
          </a:xfrm>
          <a:prstGeom xmlns:a="http://schemas.openxmlformats.org/drawingml/2006/main" prst="ellipse">
            <a:avLst/>
          </a:prstGeom>
          <a:solidFill xmlns:a="http://schemas.openxmlformats.org/drawingml/2006/main">
            <a:srgbClr val="4ADE80"/>
          </a:solidFill>
          <a:ln xmlns:a="http://schemas.openxmlformats.org/drawingml/2006/main" w="0">
            <a:noFill/>
            <a:prstDash val="solid"/>
          </a:ln>
        </p:spPr>
      </p:sp>
      <p:sp>
        <p:nvSpPr>
          <p:cNvPr id="26" name="proof-check-label-4">
            <a:extLst xmlns:a="http://schemas.openxmlformats.org/drawingml/2006/main">
              <a:ext uri="{FF2B5EF4-FFF2-40B4-BE49-F238E27FC236}">
                <a16:creationId xmlns:a16="http://schemas.microsoft.com/office/drawing/2014/main" id="{6C263B1B-74D7-4081-9856-0AF300E6FE49}"/>
              </a:ext>
            </a:extLst>
          </p:cNvPr>
          <p:cNvSpPr>
            <a:spLocks xmlns:a="http://schemas.openxmlformats.org/drawingml/2006/main" noGrp="1"/>
          </p:cNvSpPr>
          <p:nvPr/>
        </p:nvSpPr>
        <p:spPr>
          <a:xfrm xmlns:a="http://schemas.openxmlformats.org/drawingml/2006/main">
            <a:off x="5010150" y="5010150"/>
            <a:ext cx="2238375"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200" b="1">
                <a:solidFill>
                  <a:srgbClr val="6F858B"/>
                </a:solidFill>
                <a:latin typeface="Aptos"/>
                <a:ea typeface="Aptos"/>
                <a:cs typeface="Aptos"/>
              </a:defRPr>
            </a:pPr>
            <a:r>
              <a:rPr sz="1200" b="1">
                <a:solidFill>
                  <a:srgbClr val="6F858B"/>
                </a:solidFill>
                <a:latin typeface="Aptos"/>
                <a:ea typeface="Aptos"/>
                <a:cs typeface="Aptos"/>
              </a:rPr>
              <a:t>PALETTE</a:t>
            </a:r>
          </a:p>
        </p:txBody>
      </p:sp>
      <p:sp>
        <p:nvSpPr>
          <p:cNvPr id="27" name="proof-check-value-4">
            <a:extLst xmlns:a="http://schemas.openxmlformats.org/drawingml/2006/main">
              <a:ext uri="{FF2B5EF4-FFF2-40B4-BE49-F238E27FC236}">
                <a16:creationId xmlns:a16="http://schemas.microsoft.com/office/drawing/2014/main" id="{232B1E7E-3D65-4FD4-9C94-7E10306D8E8B}"/>
              </a:ext>
            </a:extLst>
          </p:cNvPr>
          <p:cNvSpPr>
            <a:spLocks xmlns:a="http://schemas.openxmlformats.org/drawingml/2006/main" noGrp="1"/>
          </p:cNvSpPr>
          <p:nvPr/>
        </p:nvSpPr>
        <p:spPr>
          <a:xfrm xmlns:a="http://schemas.openxmlformats.org/drawingml/2006/main">
            <a:off x="7429500" y="4991100"/>
            <a:ext cx="3714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725" b="1">
                <a:solidFill>
                  <a:srgbClr val="EDF6F7"/>
                </a:solidFill>
                <a:latin typeface="Aptos"/>
                <a:ea typeface="Aptos"/>
                <a:cs typeface="Aptos"/>
              </a:defRPr>
            </a:pPr>
            <a:r>
              <a:rPr sz="1725" b="1">
                <a:solidFill>
                  <a:srgbClr val="EDF6F7"/>
                </a:solidFill>
                <a:latin typeface="Aptos"/>
                <a:ea typeface="Aptos"/>
                <a:cs typeface="Aptos"/>
              </a:rPr>
              <a:t>No purple family</a:t>
            </a:r>
          </a:p>
        </p:txBody>
      </p:sp>
      <p:sp>
        <p:nvSpPr>
          <p:cNvPr id="28" name="proof-footnote">
            <a:extLst xmlns:a="http://schemas.openxmlformats.org/drawingml/2006/main">
              <a:ext uri="{FF2B5EF4-FFF2-40B4-BE49-F238E27FC236}">
                <a16:creationId xmlns:a16="http://schemas.microsoft.com/office/drawing/2014/main" id="{EEE2B04F-C814-4DBC-8116-836F69C508E4}"/>
              </a:ext>
            </a:extLst>
          </p:cNvPr>
          <p:cNvSpPr>
            <a:spLocks xmlns:a="http://schemas.openxmlformats.org/drawingml/2006/main" noGrp="1"/>
          </p:cNvSpPr>
          <p:nvPr/>
        </p:nvSpPr>
        <p:spPr>
          <a:xfrm xmlns:a="http://schemas.openxmlformats.org/drawingml/2006/main">
            <a:off x="609600" y="6000750"/>
            <a:ext cx="857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0">
                <a:solidFill>
                  <a:srgbClr val="9CB0B5"/>
                </a:solidFill>
                <a:latin typeface="Aptos"/>
                <a:ea typeface="Aptos"/>
                <a:cs typeface="Aptos"/>
              </a:defRPr>
            </a:pPr>
            <a:r>
              <a:rPr sz="1350" b="0">
                <a:solidFill>
                  <a:srgbClr val="9CB0B5"/>
                </a:solidFill>
                <a:latin typeface="Aptos"/>
                <a:ea typeface="Aptos"/>
                <a:cs typeface="Aptos"/>
              </a:rPr>
              <a:t>Local preflight only; no live SAP, BW, Elasticsearch, ADF, or BI target is exercised.</a:t>
            </a:r>
          </a:p>
        </p:txBody>
      </p:sp>
      <p:sp>
        <p:nvSpPr>
          <p:cNvPr id="29" name="brand-7">
            <a:extLst xmlns:a="http://schemas.openxmlformats.org/drawingml/2006/main">
              <a:ext uri="{FF2B5EF4-FFF2-40B4-BE49-F238E27FC236}">
                <a16:creationId xmlns:a16="http://schemas.microsoft.com/office/drawing/2014/main" id="{4026267F-664F-4078-AC2A-0EE2AAACA597}"/>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624779776"/>
      </p:ext>
    </p:extLst>
  </p:cSld>
</p:sld>
</file>

<file path=ppt/slides/slide11.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8" name="title-8">
            <a:extLst xmlns:a="http://schemas.openxmlformats.org/drawingml/2006/main">
              <a:ext uri="{FF2B5EF4-FFF2-40B4-BE49-F238E27FC236}">
                <a16:creationId xmlns:a16="http://schemas.microsoft.com/office/drawing/2014/main" id="{FCF301B0-2F92-4994-A4D0-6C33521679B8}"/>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Working product, explicit enterprise boundary</a:t>
            </a:r>
          </a:p>
        </p:txBody>
      </p:sp>
      <p:sp>
        <p:nvSpPr>
          <p:cNvPr id="2" name="subtitle-8">
            <a:extLst xmlns:a="http://schemas.openxmlformats.org/drawingml/2006/main">
              <a:ext uri="{FF2B5EF4-FFF2-40B4-BE49-F238E27FC236}">
                <a16:creationId xmlns:a16="http://schemas.microsoft.com/office/drawing/2014/main" id="{A72DC25F-5C01-4FA2-B945-B7779B8B71E4}"/>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The pilot is a real control plane—not a claim that external targets have already been changed.</a:t>
            </a:r>
          </a:p>
        </p:txBody>
      </p:sp>
      <p:sp>
        <p:nvSpPr>
          <p:cNvPr id="3" name="top-accent-8">
            <a:extLst xmlns:a="http://schemas.openxmlformats.org/drawingml/2006/main">
              <a:ext uri="{FF2B5EF4-FFF2-40B4-BE49-F238E27FC236}">
                <a16:creationId xmlns:a16="http://schemas.microsoft.com/office/drawing/2014/main" id="{237D9453-9C5E-4C4E-9FCB-F790DB5C28BF}"/>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8">
            <a:extLst xmlns:a="http://schemas.openxmlformats.org/drawingml/2006/main">
              <a:ext uri="{FF2B5EF4-FFF2-40B4-BE49-F238E27FC236}">
                <a16:creationId xmlns:a16="http://schemas.microsoft.com/office/drawing/2014/main" id="{A4102385-90F1-4400-96A9-53956E575ED5}"/>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PRODUCTION BOUNDARY</a:t>
            </a:r>
          </a:p>
        </p:txBody>
      </p:sp>
      <p:sp>
        <p:nvSpPr>
          <p:cNvPr id="5" name="page-8">
            <a:extLst xmlns:a="http://schemas.openxmlformats.org/drawingml/2006/main">
              <a:ext uri="{FF2B5EF4-FFF2-40B4-BE49-F238E27FC236}">
                <a16:creationId xmlns:a16="http://schemas.microsoft.com/office/drawing/2014/main" id="{188E82C7-759F-4857-B8F5-F42DC6145E26}"/>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11</a:t>
            </a:r>
          </a:p>
        </p:txBody>
      </p:sp>
      <p:sp>
        <p:nvSpPr>
          <p:cNvPr id="6" name="boundary-split">
            <a:extLst xmlns:a="http://schemas.openxmlformats.org/drawingml/2006/main">
              <a:ext uri="{FF2B5EF4-FFF2-40B4-BE49-F238E27FC236}">
                <a16:creationId xmlns:a16="http://schemas.microsoft.com/office/drawing/2014/main" id="{B1D3BB71-432D-4300-B269-CC647ED1BE31}"/>
              </a:ext>
            </a:extLst>
          </p:cNvPr>
          <p:cNvSpPr>
            <a:spLocks xmlns:a="http://schemas.openxmlformats.org/drawingml/2006/main" noGrp="1"/>
          </p:cNvSpPr>
          <p:nvPr/>
        </p:nvSpPr>
        <p:spPr>
          <a:xfrm xmlns:a="http://schemas.openxmlformats.org/drawingml/2006/main">
            <a:off x="6076950" y="2247900"/>
            <a:ext cx="19050" cy="361950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7" name="boundary-now-label">
            <a:extLst xmlns:a="http://schemas.openxmlformats.org/drawingml/2006/main">
              <a:ext uri="{FF2B5EF4-FFF2-40B4-BE49-F238E27FC236}">
                <a16:creationId xmlns:a16="http://schemas.microsoft.com/office/drawing/2014/main" id="{4810C92A-86E3-43A6-BD18-0FC831BAA61D}"/>
              </a:ext>
            </a:extLst>
          </p:cNvPr>
          <p:cNvSpPr>
            <a:spLocks xmlns:a="http://schemas.openxmlformats.org/drawingml/2006/main" noGrp="1"/>
          </p:cNvSpPr>
          <p:nvPr/>
        </p:nvSpPr>
        <p:spPr>
          <a:xfrm xmlns:a="http://schemas.openxmlformats.org/drawingml/2006/main">
            <a:off x="609600" y="228600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2DD4BF"/>
                </a:solidFill>
                <a:latin typeface="Aptos"/>
                <a:ea typeface="Aptos"/>
                <a:cs typeface="Aptos"/>
              </a:defRPr>
            </a:pPr>
            <a:r>
              <a:rPr sz="1050" b="1">
                <a:solidFill>
                  <a:srgbClr val="2DD4BF"/>
                </a:solidFill>
                <a:latin typeface="Aptos"/>
                <a:ea typeface="Aptos"/>
                <a:cs typeface="Aptos"/>
              </a:rPr>
              <a:t>WORKING NOW</a:t>
            </a:r>
          </a:p>
        </p:txBody>
      </p:sp>
      <p:sp>
        <p:nvSpPr>
          <p:cNvPr id="8" name="boundary-now-title">
            <a:extLst xmlns:a="http://schemas.openxmlformats.org/drawingml/2006/main">
              <a:ext uri="{FF2B5EF4-FFF2-40B4-BE49-F238E27FC236}">
                <a16:creationId xmlns:a16="http://schemas.microsoft.com/office/drawing/2014/main" id="{6E0E3490-9CD2-4424-AA57-D924767D22A6}"/>
              </a:ext>
            </a:extLst>
          </p:cNvPr>
          <p:cNvSpPr>
            <a:spLocks xmlns:a="http://schemas.openxmlformats.org/drawingml/2006/main" noGrp="1"/>
          </p:cNvSpPr>
          <p:nvPr/>
        </p:nvSpPr>
        <p:spPr>
          <a:xfrm xmlns:a="http://schemas.openxmlformats.org/drawingml/2006/main">
            <a:off x="609600" y="26479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325" b="1">
                <a:solidFill>
                  <a:srgbClr val="EDF6F7"/>
                </a:solidFill>
                <a:latin typeface="Aptos"/>
                <a:ea typeface="Aptos"/>
                <a:cs typeface="Aptos"/>
              </a:defRPr>
            </a:pPr>
            <a:r>
              <a:rPr sz="2325" b="1">
                <a:solidFill>
                  <a:srgbClr val="EDF6F7"/>
                </a:solidFill>
                <a:latin typeface="Aptos"/>
                <a:ea typeface="Aptos"/>
                <a:cs typeface="Aptos"/>
              </a:rPr>
              <a:t>Single-node product</a:t>
            </a:r>
          </a:p>
        </p:txBody>
      </p:sp>
      <p:sp>
        <p:nvSpPr>
          <p:cNvPr id="9" name="boundary-now-0-dot">
            <a:extLst xmlns:a="http://schemas.openxmlformats.org/drawingml/2006/main">
              <a:ext uri="{FF2B5EF4-FFF2-40B4-BE49-F238E27FC236}">
                <a16:creationId xmlns:a16="http://schemas.microsoft.com/office/drawing/2014/main" id="{3E5BB02C-099C-4157-8589-0386F1389D0D}"/>
              </a:ext>
            </a:extLst>
          </p:cNvPr>
          <p:cNvSpPr>
            <a:spLocks xmlns:a="http://schemas.openxmlformats.org/drawingml/2006/main" noGrp="1"/>
          </p:cNvSpPr>
          <p:nvPr/>
        </p:nvSpPr>
        <p:spPr>
          <a:xfrm xmlns:a="http://schemas.openxmlformats.org/drawingml/2006/main">
            <a:off x="609600" y="33623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0" name="boundary-now-0">
            <a:extLst xmlns:a="http://schemas.openxmlformats.org/drawingml/2006/main">
              <a:ext uri="{FF2B5EF4-FFF2-40B4-BE49-F238E27FC236}">
                <a16:creationId xmlns:a16="http://schemas.microsoft.com/office/drawing/2014/main" id="{02E3614D-F7E5-4923-947B-C577AB2753DD}"/>
              </a:ext>
            </a:extLst>
          </p:cNvPr>
          <p:cNvSpPr>
            <a:spLocks xmlns:a="http://schemas.openxmlformats.org/drawingml/2006/main" noGrp="1"/>
          </p:cNvSpPr>
          <p:nvPr/>
        </p:nvSpPr>
        <p:spPr>
          <a:xfrm xmlns:a="http://schemas.openxmlformats.org/drawingml/2006/main">
            <a:off x="800100" y="32766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Durable state, restart recovery, and verified local backup/restore</a:t>
            </a:r>
          </a:p>
        </p:txBody>
      </p:sp>
      <p:sp>
        <p:nvSpPr>
          <p:cNvPr id="11" name="boundary-now-1-dot">
            <a:extLst xmlns:a="http://schemas.openxmlformats.org/drawingml/2006/main">
              <a:ext uri="{FF2B5EF4-FFF2-40B4-BE49-F238E27FC236}">
                <a16:creationId xmlns:a16="http://schemas.microsoft.com/office/drawing/2014/main" id="{44351E7A-C6BA-47EF-BDC7-E2F4A1EC5B48}"/>
              </a:ext>
            </a:extLst>
          </p:cNvPr>
          <p:cNvSpPr>
            <a:spLocks xmlns:a="http://schemas.openxmlformats.org/drawingml/2006/main" noGrp="1"/>
          </p:cNvSpPr>
          <p:nvPr/>
        </p:nvSpPr>
        <p:spPr>
          <a:xfrm xmlns:a="http://schemas.openxmlformats.org/drawingml/2006/main">
            <a:off x="609600" y="39528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2" name="boundary-now-1">
            <a:extLst xmlns:a="http://schemas.openxmlformats.org/drawingml/2006/main">
              <a:ext uri="{FF2B5EF4-FFF2-40B4-BE49-F238E27FC236}">
                <a16:creationId xmlns:a16="http://schemas.microsoft.com/office/drawing/2014/main" id="{E614F9CF-0DBC-4E34-9A36-792C472E7B28}"/>
              </a:ext>
            </a:extLst>
          </p:cNvPr>
          <p:cNvSpPr>
            <a:spLocks xmlns:a="http://schemas.openxmlformats.org/drawingml/2006/main" noGrp="1"/>
          </p:cNvSpPr>
          <p:nvPr/>
        </p:nvSpPr>
        <p:spPr>
          <a:xfrm xmlns:a="http://schemas.openxmlformats.org/drawingml/2006/main">
            <a:off x="800100" y="38671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PDP + parameterized row/field enforcement tested with 100K synthetic records</a:t>
            </a:r>
          </a:p>
        </p:txBody>
      </p:sp>
      <p:sp>
        <p:nvSpPr>
          <p:cNvPr id="13" name="boundary-now-2-dot">
            <a:extLst xmlns:a="http://schemas.openxmlformats.org/drawingml/2006/main">
              <a:ext uri="{FF2B5EF4-FFF2-40B4-BE49-F238E27FC236}">
                <a16:creationId xmlns:a16="http://schemas.microsoft.com/office/drawing/2014/main" id="{257C3919-3F4B-4A0E-B3B8-41278BE5D725}"/>
              </a:ext>
            </a:extLst>
          </p:cNvPr>
          <p:cNvSpPr>
            <a:spLocks xmlns:a="http://schemas.openxmlformats.org/drawingml/2006/main" noGrp="1"/>
          </p:cNvSpPr>
          <p:nvPr/>
        </p:nvSpPr>
        <p:spPr>
          <a:xfrm xmlns:a="http://schemas.openxmlformats.org/drawingml/2006/main">
            <a:off x="609600" y="45434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4" name="boundary-now-2">
            <a:extLst xmlns:a="http://schemas.openxmlformats.org/drawingml/2006/main">
              <a:ext uri="{FF2B5EF4-FFF2-40B4-BE49-F238E27FC236}">
                <a16:creationId xmlns:a16="http://schemas.microsoft.com/office/drawing/2014/main" id="{17D15C4D-236A-4F85-A217-CD0A979F9977}"/>
              </a:ext>
            </a:extLst>
          </p:cNvPr>
          <p:cNvSpPr>
            <a:spLocks xmlns:a="http://schemas.openxmlformats.org/drawingml/2006/main" noGrp="1"/>
          </p:cNvSpPr>
          <p:nvPr/>
        </p:nvSpPr>
        <p:spPr>
          <a:xfrm xmlns:a="http://schemas.openxmlformats.org/drawingml/2006/main">
            <a:off x="800100" y="44577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Dual approval, versioned SoD, bounded JIT, audit, and revoke</a:t>
            </a:r>
          </a:p>
        </p:txBody>
      </p:sp>
      <p:sp>
        <p:nvSpPr>
          <p:cNvPr id="15" name="boundary-now-3-dot">
            <a:extLst xmlns:a="http://schemas.openxmlformats.org/drawingml/2006/main">
              <a:ext uri="{FF2B5EF4-FFF2-40B4-BE49-F238E27FC236}">
                <a16:creationId xmlns:a16="http://schemas.microsoft.com/office/drawing/2014/main" id="{9688B588-3FD4-42AA-B501-1E2237236BF5}"/>
              </a:ext>
            </a:extLst>
          </p:cNvPr>
          <p:cNvSpPr>
            <a:spLocks xmlns:a="http://schemas.openxmlformats.org/drawingml/2006/main" noGrp="1"/>
          </p:cNvSpPr>
          <p:nvPr/>
        </p:nvSpPr>
        <p:spPr>
          <a:xfrm xmlns:a="http://schemas.openxmlformats.org/drawingml/2006/main">
            <a:off x="609600" y="51339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6" name="boundary-now-3">
            <a:extLst xmlns:a="http://schemas.openxmlformats.org/drawingml/2006/main">
              <a:ext uri="{FF2B5EF4-FFF2-40B4-BE49-F238E27FC236}">
                <a16:creationId xmlns:a16="http://schemas.microsoft.com/office/drawing/2014/main" id="{5DF5DFAD-22F4-4D9D-B482-C7F2190FA8DE}"/>
              </a:ext>
            </a:extLst>
          </p:cNvPr>
          <p:cNvSpPr>
            <a:spLocks xmlns:a="http://schemas.openxmlformats.org/drawingml/2006/main" noGrp="1"/>
          </p:cNvSpPr>
          <p:nvPr/>
        </p:nvSpPr>
        <p:spPr>
          <a:xfrm xmlns:a="http://schemas.openxmlformats.org/drawingml/2006/main">
            <a:off x="800100" y="50482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Manual assignment-bound human recertification; lazy expiry</a:t>
            </a:r>
          </a:p>
        </p:txBody>
      </p:sp>
      <p:sp>
        <p:nvSpPr>
          <p:cNvPr id="17" name="boundary-next-label">
            <a:extLst xmlns:a="http://schemas.openxmlformats.org/drawingml/2006/main">
              <a:ext uri="{FF2B5EF4-FFF2-40B4-BE49-F238E27FC236}">
                <a16:creationId xmlns:a16="http://schemas.microsoft.com/office/drawing/2014/main" id="{7FB019FB-D02C-4F9A-8F38-6ED08D158467}"/>
              </a:ext>
            </a:extLst>
          </p:cNvPr>
          <p:cNvSpPr>
            <a:spLocks xmlns:a="http://schemas.openxmlformats.org/drawingml/2006/main" noGrp="1"/>
          </p:cNvSpPr>
          <p:nvPr/>
        </p:nvSpPr>
        <p:spPr>
          <a:xfrm xmlns:a="http://schemas.openxmlformats.org/drawingml/2006/main">
            <a:off x="6534150" y="228600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F4B942"/>
                </a:solidFill>
                <a:latin typeface="Aptos"/>
                <a:ea typeface="Aptos"/>
                <a:cs typeface="Aptos"/>
              </a:defRPr>
            </a:pPr>
            <a:r>
              <a:rPr sz="1050" b="1">
                <a:solidFill>
                  <a:srgbClr val="F4B942"/>
                </a:solidFill>
                <a:latin typeface="Aptos"/>
                <a:ea typeface="Aptos"/>
                <a:cs typeface="Aptos"/>
              </a:rPr>
              <a:t>REQUIRED NEXT</a:t>
            </a:r>
          </a:p>
        </p:txBody>
      </p:sp>
      <p:sp>
        <p:nvSpPr>
          <p:cNvPr id="18" name="boundary-next-title">
            <a:extLst xmlns:a="http://schemas.openxmlformats.org/drawingml/2006/main">
              <a:ext uri="{FF2B5EF4-FFF2-40B4-BE49-F238E27FC236}">
                <a16:creationId xmlns:a16="http://schemas.microsoft.com/office/drawing/2014/main" id="{CDC9A356-CF7D-4F6D-94A8-C20887C19342}"/>
              </a:ext>
            </a:extLst>
          </p:cNvPr>
          <p:cNvSpPr>
            <a:spLocks xmlns:a="http://schemas.openxmlformats.org/drawingml/2006/main" noGrp="1"/>
          </p:cNvSpPr>
          <p:nvPr/>
        </p:nvSpPr>
        <p:spPr>
          <a:xfrm xmlns:a="http://schemas.openxmlformats.org/drawingml/2006/main">
            <a:off x="6534150" y="26479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325" b="1">
                <a:solidFill>
                  <a:srgbClr val="EDF6F7"/>
                </a:solidFill>
                <a:latin typeface="Aptos"/>
                <a:ea typeface="Aptos"/>
                <a:cs typeface="Aptos"/>
              </a:defRPr>
            </a:pPr>
            <a:r>
              <a:rPr sz="2325" b="1">
                <a:solidFill>
                  <a:srgbClr val="EDF6F7"/>
                </a:solidFill>
                <a:latin typeface="Aptos"/>
                <a:ea typeface="Aptos"/>
                <a:cs typeface="Aptos"/>
              </a:rPr>
              <a:t>Enterprise rollout</a:t>
            </a:r>
          </a:p>
        </p:txBody>
      </p:sp>
      <p:sp>
        <p:nvSpPr>
          <p:cNvPr id="19" name="boundary-next-0-dot">
            <a:extLst xmlns:a="http://schemas.openxmlformats.org/drawingml/2006/main">
              <a:ext uri="{FF2B5EF4-FFF2-40B4-BE49-F238E27FC236}">
                <a16:creationId xmlns:a16="http://schemas.microsoft.com/office/drawing/2014/main" id="{48E58824-EDCD-47BB-A902-5BE63AAE0F40}"/>
              </a:ext>
            </a:extLst>
          </p:cNvPr>
          <p:cNvSpPr>
            <a:spLocks xmlns:a="http://schemas.openxmlformats.org/drawingml/2006/main" noGrp="1"/>
          </p:cNvSpPr>
          <p:nvPr/>
        </p:nvSpPr>
        <p:spPr>
          <a:xfrm xmlns:a="http://schemas.openxmlformats.org/drawingml/2006/main">
            <a:off x="6534150" y="33623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0" name="boundary-next-0">
            <a:extLst xmlns:a="http://schemas.openxmlformats.org/drawingml/2006/main">
              <a:ext uri="{FF2B5EF4-FFF2-40B4-BE49-F238E27FC236}">
                <a16:creationId xmlns:a16="http://schemas.microsoft.com/office/drawing/2014/main" id="{C279BBE6-F077-45B7-AA89-F80D90491F7A}"/>
              </a:ext>
            </a:extLst>
          </p:cNvPr>
          <p:cNvSpPr>
            <a:spLocks xmlns:a="http://schemas.openxmlformats.org/drawingml/2006/main" noGrp="1"/>
          </p:cNvSpPr>
          <p:nvPr/>
        </p:nvSpPr>
        <p:spPr>
          <a:xfrm xmlns:a="http://schemas.openxmlformats.org/drawingml/2006/main">
            <a:off x="6724650" y="32766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OIDC/BFF + SCIM, catalog, owner, classification, and lineage</a:t>
            </a:r>
          </a:p>
        </p:txBody>
      </p:sp>
      <p:sp>
        <p:nvSpPr>
          <p:cNvPr id="21" name="boundary-next-1-dot">
            <a:extLst xmlns:a="http://schemas.openxmlformats.org/drawingml/2006/main">
              <a:ext uri="{FF2B5EF4-FFF2-40B4-BE49-F238E27FC236}">
                <a16:creationId xmlns:a16="http://schemas.microsoft.com/office/drawing/2014/main" id="{11AD41D7-C55C-4FC4-BAC7-86FBEC44059F}"/>
              </a:ext>
            </a:extLst>
          </p:cNvPr>
          <p:cNvSpPr>
            <a:spLocks xmlns:a="http://schemas.openxmlformats.org/drawingml/2006/main" noGrp="1"/>
          </p:cNvSpPr>
          <p:nvPr/>
        </p:nvSpPr>
        <p:spPr>
          <a:xfrm xmlns:a="http://schemas.openxmlformats.org/drawingml/2006/main">
            <a:off x="6534150" y="39528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2" name="boundary-next-1">
            <a:extLst xmlns:a="http://schemas.openxmlformats.org/drawingml/2006/main">
              <a:ext uri="{FF2B5EF4-FFF2-40B4-BE49-F238E27FC236}">
                <a16:creationId xmlns:a16="http://schemas.microsoft.com/office/drawing/2014/main" id="{5BBCF70F-7DBB-4F43-A12E-8BA41E375914}"/>
              </a:ext>
            </a:extLst>
          </p:cNvPr>
          <p:cNvSpPr>
            <a:spLocks xmlns:a="http://schemas.openxmlformats.org/drawingml/2006/main" noGrp="1"/>
          </p:cNvSpPr>
          <p:nvPr/>
        </p:nvSpPr>
        <p:spPr>
          <a:xfrm xmlns:a="http://schemas.openxmlformats.org/drawingml/2006/main">
            <a:off x="6724650" y="38671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One certified apply/revoke/read-back/drift connector</a:t>
            </a:r>
          </a:p>
        </p:txBody>
      </p:sp>
      <p:sp>
        <p:nvSpPr>
          <p:cNvPr id="23" name="boundary-next-2-dot">
            <a:extLst xmlns:a="http://schemas.openxmlformats.org/drawingml/2006/main">
              <a:ext uri="{FF2B5EF4-FFF2-40B4-BE49-F238E27FC236}">
                <a16:creationId xmlns:a16="http://schemas.microsoft.com/office/drawing/2014/main" id="{6D8EE4BF-4C55-4B3F-8F18-BB37DF9A1354}"/>
              </a:ext>
            </a:extLst>
          </p:cNvPr>
          <p:cNvSpPr>
            <a:spLocks xmlns:a="http://schemas.openxmlformats.org/drawingml/2006/main" noGrp="1"/>
          </p:cNvSpPr>
          <p:nvPr/>
        </p:nvSpPr>
        <p:spPr>
          <a:xfrm xmlns:a="http://schemas.openxmlformats.org/drawingml/2006/main">
            <a:off x="6534150" y="45434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4" name="boundary-next-2">
            <a:extLst xmlns:a="http://schemas.openxmlformats.org/drawingml/2006/main">
              <a:ext uri="{FF2B5EF4-FFF2-40B4-BE49-F238E27FC236}">
                <a16:creationId xmlns:a16="http://schemas.microsoft.com/office/drawing/2014/main" id="{5C043D9E-C79F-4D0E-8713-A0A9083DBB80}"/>
              </a:ext>
            </a:extLst>
          </p:cNvPr>
          <p:cNvSpPr>
            <a:spLocks xmlns:a="http://schemas.openxmlformats.org/drawingml/2006/main" noGrp="1"/>
          </p:cNvSpPr>
          <p:nvPr/>
        </p:nvSpPr>
        <p:spPr>
          <a:xfrm xmlns:a="http://schemas.openxmlformats.org/drawingml/2006/main">
            <a:off x="6724650" y="44577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Transactional shared store + outbox + multi-replica PDP</a:t>
            </a:r>
          </a:p>
        </p:txBody>
      </p:sp>
      <p:sp>
        <p:nvSpPr>
          <p:cNvPr id="25" name="boundary-next-3-dot">
            <a:extLst xmlns:a="http://schemas.openxmlformats.org/drawingml/2006/main">
              <a:ext uri="{FF2B5EF4-FFF2-40B4-BE49-F238E27FC236}">
                <a16:creationId xmlns:a16="http://schemas.microsoft.com/office/drawing/2014/main" id="{460BFDD1-3EA3-48F5-8F3C-86FEFC169D5D}"/>
              </a:ext>
            </a:extLst>
          </p:cNvPr>
          <p:cNvSpPr>
            <a:spLocks xmlns:a="http://schemas.openxmlformats.org/drawingml/2006/main" noGrp="1"/>
          </p:cNvSpPr>
          <p:nvPr/>
        </p:nvSpPr>
        <p:spPr>
          <a:xfrm xmlns:a="http://schemas.openxmlformats.org/drawingml/2006/main">
            <a:off x="6534150" y="51339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6" name="boundary-next-3">
            <a:extLst xmlns:a="http://schemas.openxmlformats.org/drawingml/2006/main">
              <a:ext uri="{FF2B5EF4-FFF2-40B4-BE49-F238E27FC236}">
                <a16:creationId xmlns:a16="http://schemas.microsoft.com/office/drawing/2014/main" id="{53382713-BF72-4EB1-81A8-909EAD935DEF}"/>
              </a:ext>
            </a:extLst>
          </p:cNvPr>
          <p:cNvSpPr>
            <a:spLocks xmlns:a="http://schemas.openxmlformats.org/drawingml/2006/main" noGrp="1"/>
          </p:cNvSpPr>
          <p:nvPr/>
        </p:nvSpPr>
        <p:spPr>
          <a:xfrm xmlns:a="http://schemas.openxmlformats.org/drawingml/2006/main">
            <a:off x="6724650" y="50482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External audit anchor + encrypted offsite/regional recovery</a:t>
            </a:r>
          </a:p>
        </p:txBody>
      </p:sp>
      <p:sp>
        <p:nvSpPr>
          <p:cNvPr id="27" name="brand-8">
            <a:extLst xmlns:a="http://schemas.openxmlformats.org/drawingml/2006/main">
              <a:ext uri="{FF2B5EF4-FFF2-40B4-BE49-F238E27FC236}">
                <a16:creationId xmlns:a16="http://schemas.microsoft.com/office/drawing/2014/main" id="{03444966-FBC3-48EB-9267-6EAA5766A731}"/>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589986941"/>
      </p:ext>
    </p:extLst>
  </p:cSld>
</p:sld>
</file>

<file path=ppt/slides/slide12.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3" name="title-3">
            <a:extLst xmlns:a="http://schemas.openxmlformats.org/drawingml/2006/main">
              <a:ext uri="{FF2B5EF4-FFF2-40B4-BE49-F238E27FC236}">
                <a16:creationId xmlns:a16="http://schemas.microsoft.com/office/drawing/2014/main" id="{7D5AAA3B-4E11-42AA-B9C4-A3AACF4C000A}"/>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One control plane, many enforcement points</a:t>
            </a:r>
          </a:p>
        </p:txBody>
      </p:sp>
      <p:sp>
        <p:nvSpPr>
          <p:cNvPr id="2" name="subtitle-3">
            <a:extLst xmlns:a="http://schemas.openxmlformats.org/drawingml/2006/main">
              <a:ext uri="{FF2B5EF4-FFF2-40B4-BE49-F238E27FC236}">
                <a16:creationId xmlns:a16="http://schemas.microsoft.com/office/drawing/2014/main" id="{39ABAA56-20B3-40F2-A99C-0587E8906A75}"/>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One business authorization model governs each modeled application; target-native enforcement stays at the edge.</a:t>
            </a:r>
          </a:p>
        </p:txBody>
      </p:sp>
      <p:sp>
        <p:nvSpPr>
          <p:cNvPr id="3" name="top-accent-3">
            <a:extLst xmlns:a="http://schemas.openxmlformats.org/drawingml/2006/main">
              <a:ext uri="{FF2B5EF4-FFF2-40B4-BE49-F238E27FC236}">
                <a16:creationId xmlns:a16="http://schemas.microsoft.com/office/drawing/2014/main" id="{C02DB79A-91C6-4D7C-A558-6CD780BF9432}"/>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3">
            <a:extLst xmlns:a="http://schemas.openxmlformats.org/drawingml/2006/main">
              <a:ext uri="{FF2B5EF4-FFF2-40B4-BE49-F238E27FC236}">
                <a16:creationId xmlns:a16="http://schemas.microsoft.com/office/drawing/2014/main" id="{0118712C-422A-4936-9787-25355396DEA4}"/>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ARCHITECTURE</a:t>
            </a:r>
          </a:p>
        </p:txBody>
      </p:sp>
      <p:sp>
        <p:nvSpPr>
          <p:cNvPr id="5" name="page-3">
            <a:extLst xmlns:a="http://schemas.openxmlformats.org/drawingml/2006/main">
              <a:ext uri="{FF2B5EF4-FFF2-40B4-BE49-F238E27FC236}">
                <a16:creationId xmlns:a16="http://schemas.microsoft.com/office/drawing/2014/main" id="{F5CC8DEA-C7F3-4FFF-AA3A-DFCA41BE4BF4}"/>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12</a:t>
            </a:r>
          </a:p>
        </p:txBody>
      </p:sp>
      <p:sp>
        <p:nvSpPr>
          <p:cNvPr id="6" name="model-accent-0">
            <a:extLst xmlns:a="http://schemas.openxmlformats.org/drawingml/2006/main">
              <a:ext uri="{FF2B5EF4-FFF2-40B4-BE49-F238E27FC236}">
                <a16:creationId xmlns:a16="http://schemas.microsoft.com/office/drawing/2014/main" id="{34EE1418-E0BA-43DF-9019-79FDD68EF4C2}"/>
              </a:ext>
            </a:extLst>
          </p:cNvPr>
          <p:cNvSpPr>
            <a:spLocks xmlns:a="http://schemas.openxmlformats.org/drawingml/2006/main" noGrp="1"/>
          </p:cNvSpPr>
          <p:nvPr/>
        </p:nvSpPr>
        <p:spPr>
          <a:xfrm xmlns:a="http://schemas.openxmlformats.org/drawingml/2006/main">
            <a:off x="609600" y="2324100"/>
            <a:ext cx="3143250" cy="38100"/>
          </a:xfrm>
          <a:prstGeom xmlns:a="http://schemas.openxmlformats.org/drawingml/2006/main" prst="roundRect">
            <a:avLst>
              <a:gd name="adj" fmla="val 50000"/>
            </a:avLst>
          </a:prstGeom>
          <a:solidFill xmlns:a="http://schemas.openxmlformats.org/drawingml/2006/main">
            <a:srgbClr val="38BDF8"/>
          </a:solidFill>
          <a:ln xmlns:a="http://schemas.openxmlformats.org/drawingml/2006/main" w="0">
            <a:noFill/>
            <a:prstDash val="solid"/>
          </a:ln>
        </p:spPr>
      </p:sp>
      <p:sp>
        <p:nvSpPr>
          <p:cNvPr id="7" name="model-number-0">
            <a:extLst xmlns:a="http://schemas.openxmlformats.org/drawingml/2006/main">
              <a:ext uri="{FF2B5EF4-FFF2-40B4-BE49-F238E27FC236}">
                <a16:creationId xmlns:a16="http://schemas.microsoft.com/office/drawing/2014/main" id="{084C9835-27F9-45DD-8D8D-9433B850AD30}"/>
              </a:ext>
            </a:extLst>
          </p:cNvPr>
          <p:cNvSpPr>
            <a:spLocks xmlns:a="http://schemas.openxmlformats.org/drawingml/2006/main" noGrp="1"/>
          </p:cNvSpPr>
          <p:nvPr/>
        </p:nvSpPr>
        <p:spPr>
          <a:xfrm xmlns:a="http://schemas.openxmlformats.org/drawingml/2006/main">
            <a:off x="6096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38BDF8"/>
                </a:solidFill>
                <a:latin typeface="Aptos"/>
                <a:ea typeface="Aptos"/>
                <a:cs typeface="Aptos"/>
              </a:defRPr>
            </a:pPr>
            <a:r>
              <a:rPr sz="1350" b="1">
                <a:solidFill>
                  <a:srgbClr val="38BDF8"/>
                </a:solidFill>
                <a:latin typeface="Aptos"/>
                <a:ea typeface="Aptos"/>
                <a:cs typeface="Aptos"/>
              </a:rPr>
              <a:t>01</a:t>
            </a:r>
          </a:p>
        </p:txBody>
      </p:sp>
      <p:sp>
        <p:nvSpPr>
          <p:cNvPr id="8" name="model-title-0">
            <a:extLst xmlns:a="http://schemas.openxmlformats.org/drawingml/2006/main">
              <a:ext uri="{FF2B5EF4-FFF2-40B4-BE49-F238E27FC236}">
                <a16:creationId xmlns:a16="http://schemas.microsoft.com/office/drawing/2014/main" id="{99AA5927-10DC-4433-A90D-5F22D974CAD8}"/>
              </a:ext>
            </a:extLst>
          </p:cNvPr>
          <p:cNvSpPr>
            <a:spLocks xmlns:a="http://schemas.openxmlformats.org/drawingml/2006/main" noGrp="1"/>
          </p:cNvSpPr>
          <p:nvPr/>
        </p:nvSpPr>
        <p:spPr>
          <a:xfrm xmlns:a="http://schemas.openxmlformats.org/drawingml/2006/main">
            <a:off x="6096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Trust context</a:t>
            </a:r>
          </a:p>
        </p:txBody>
      </p:sp>
      <p:sp>
        <p:nvSpPr>
          <p:cNvPr id="9" name="model-question-0">
            <a:extLst xmlns:a="http://schemas.openxmlformats.org/drawingml/2006/main">
              <a:ext uri="{FF2B5EF4-FFF2-40B4-BE49-F238E27FC236}">
                <a16:creationId xmlns:a16="http://schemas.microsoft.com/office/drawing/2014/main" id="{698B5F4A-FC8A-4E9F-A11D-5E16FD701426}"/>
              </a:ext>
            </a:extLst>
          </p:cNvPr>
          <p:cNvSpPr>
            <a:spLocks xmlns:a="http://schemas.openxmlformats.org/drawingml/2006/main" noGrp="1"/>
          </p:cNvSpPr>
          <p:nvPr/>
        </p:nvSpPr>
        <p:spPr>
          <a:xfrm xmlns:a="http://schemas.openxmlformats.org/drawingml/2006/main">
            <a:off x="6096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Who, why, and which business scope?</a:t>
            </a:r>
          </a:p>
        </p:txBody>
      </p:sp>
      <p:sp>
        <p:nvSpPr>
          <p:cNvPr id="10" name="model-body-0">
            <a:extLst xmlns:a="http://schemas.openxmlformats.org/drawingml/2006/main">
              <a:ext uri="{FF2B5EF4-FFF2-40B4-BE49-F238E27FC236}">
                <a16:creationId xmlns:a16="http://schemas.microsoft.com/office/drawing/2014/main" id="{10C61334-266F-4C32-9D71-D0D557F2D3C0}"/>
              </a:ext>
            </a:extLst>
          </p:cNvPr>
          <p:cNvSpPr>
            <a:spLocks xmlns:a="http://schemas.openxmlformats.org/drawingml/2006/main" noGrp="1"/>
          </p:cNvSpPr>
          <p:nvPr/>
        </p:nvSpPr>
        <p:spPr>
          <a:xfrm xmlns:a="http://schemas.openxmlformats.org/drawingml/2006/main">
            <a:off x="6096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Demo login and registered metadata today; production requires IdP/SCIM plus catalog, ownership, classification, and lineage.</a:t>
            </a:r>
          </a:p>
        </p:txBody>
      </p:sp>
      <p:sp>
        <p:nvSpPr>
          <p:cNvPr id="11" name="model-accent-1">
            <a:extLst xmlns:a="http://schemas.openxmlformats.org/drawingml/2006/main">
              <a:ext uri="{FF2B5EF4-FFF2-40B4-BE49-F238E27FC236}">
                <a16:creationId xmlns:a16="http://schemas.microsoft.com/office/drawing/2014/main" id="{F08AFE35-F644-4178-BB68-F5DA1C5547CE}"/>
              </a:ext>
            </a:extLst>
          </p:cNvPr>
          <p:cNvSpPr>
            <a:spLocks xmlns:a="http://schemas.openxmlformats.org/drawingml/2006/main" noGrp="1"/>
          </p:cNvSpPr>
          <p:nvPr/>
        </p:nvSpPr>
        <p:spPr>
          <a:xfrm xmlns:a="http://schemas.openxmlformats.org/drawingml/2006/main">
            <a:off x="4305300" y="2324100"/>
            <a:ext cx="314325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12" name="model-number-1">
            <a:extLst xmlns:a="http://schemas.openxmlformats.org/drawingml/2006/main">
              <a:ext uri="{FF2B5EF4-FFF2-40B4-BE49-F238E27FC236}">
                <a16:creationId xmlns:a16="http://schemas.microsoft.com/office/drawing/2014/main" id="{AC9EA6D3-0107-45AF-A910-CCCBF6334598}"/>
              </a:ext>
            </a:extLst>
          </p:cNvPr>
          <p:cNvSpPr>
            <a:spLocks xmlns:a="http://schemas.openxmlformats.org/drawingml/2006/main" noGrp="1"/>
          </p:cNvSpPr>
          <p:nvPr/>
        </p:nvSpPr>
        <p:spPr>
          <a:xfrm xmlns:a="http://schemas.openxmlformats.org/drawingml/2006/main">
            <a:off x="43053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350" b="1">
                <a:solidFill>
                  <a:srgbClr val="2DD4BF"/>
                </a:solidFill>
                <a:latin typeface="Aptos"/>
                <a:ea typeface="Aptos"/>
                <a:cs typeface="Aptos"/>
              </a:rPr>
              <a:t>02</a:t>
            </a:r>
          </a:p>
        </p:txBody>
      </p:sp>
      <p:sp>
        <p:nvSpPr>
          <p:cNvPr id="13" name="model-title-1">
            <a:extLst xmlns:a="http://schemas.openxmlformats.org/drawingml/2006/main">
              <a:ext uri="{FF2B5EF4-FFF2-40B4-BE49-F238E27FC236}">
                <a16:creationId xmlns:a16="http://schemas.microsoft.com/office/drawing/2014/main" id="{AF9068DE-FE32-4F47-B187-DF0FE42993D1}"/>
              </a:ext>
            </a:extLst>
          </p:cNvPr>
          <p:cNvSpPr>
            <a:spLocks xmlns:a="http://schemas.openxmlformats.org/drawingml/2006/main" noGrp="1"/>
          </p:cNvSpPr>
          <p:nvPr/>
        </p:nvSpPr>
        <p:spPr>
          <a:xfrm xmlns:a="http://schemas.openxmlformats.org/drawingml/2006/main">
            <a:off x="43053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Policy control plane</a:t>
            </a:r>
          </a:p>
        </p:txBody>
      </p:sp>
      <p:sp>
        <p:nvSpPr>
          <p:cNvPr id="14" name="model-question-1">
            <a:extLst xmlns:a="http://schemas.openxmlformats.org/drawingml/2006/main">
              <a:ext uri="{FF2B5EF4-FFF2-40B4-BE49-F238E27FC236}">
                <a16:creationId xmlns:a16="http://schemas.microsoft.com/office/drawing/2014/main" id="{67E25EDA-B065-46A4-AE92-026355514A2F}"/>
              </a:ext>
            </a:extLst>
          </p:cNvPr>
          <p:cNvSpPr>
            <a:spLocks xmlns:a="http://schemas.openxmlformats.org/drawingml/2006/main" noGrp="1"/>
          </p:cNvSpPr>
          <p:nvPr/>
        </p:nvSpPr>
        <p:spPr>
          <a:xfrm xmlns:a="http://schemas.openxmlformats.org/drawingml/2006/main">
            <a:off x="43053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Where are access and lifecycle governed?</a:t>
            </a:r>
          </a:p>
        </p:txBody>
      </p:sp>
      <p:sp>
        <p:nvSpPr>
          <p:cNvPr id="15" name="model-body-1">
            <a:extLst xmlns:a="http://schemas.openxmlformats.org/drawingml/2006/main">
              <a:ext uri="{FF2B5EF4-FFF2-40B4-BE49-F238E27FC236}">
                <a16:creationId xmlns:a16="http://schemas.microsoft.com/office/drawing/2014/main" id="{D655055A-63AE-48D1-BE01-9D44B1FCB6CB}"/>
              </a:ext>
            </a:extLst>
          </p:cNvPr>
          <p:cNvSpPr>
            <a:spLocks xmlns:a="http://schemas.openxmlformats.org/drawingml/2006/main" noGrp="1"/>
          </p:cNvSpPr>
          <p:nvPr/>
        </p:nvSpPr>
        <p:spPr>
          <a:xfrm xmlns:a="http://schemas.openxmlformats.org/drawingml/2006/main">
            <a:off x="43053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Canonical model, frozen requests, versioned SoD, dual review, PDP/JIT, assignment review, audit, and compilers.</a:t>
            </a:r>
          </a:p>
        </p:txBody>
      </p:sp>
      <p:sp>
        <p:nvSpPr>
          <p:cNvPr id="16" name="model-accent-2">
            <a:extLst xmlns:a="http://schemas.openxmlformats.org/drawingml/2006/main">
              <a:ext uri="{FF2B5EF4-FFF2-40B4-BE49-F238E27FC236}">
                <a16:creationId xmlns:a16="http://schemas.microsoft.com/office/drawing/2014/main" id="{AB00A1C8-98AA-4E41-B880-D84D75FA0888}"/>
              </a:ext>
            </a:extLst>
          </p:cNvPr>
          <p:cNvSpPr>
            <a:spLocks xmlns:a="http://schemas.openxmlformats.org/drawingml/2006/main" noGrp="1"/>
          </p:cNvSpPr>
          <p:nvPr/>
        </p:nvSpPr>
        <p:spPr>
          <a:xfrm xmlns:a="http://schemas.openxmlformats.org/drawingml/2006/main">
            <a:off x="8001000" y="2324100"/>
            <a:ext cx="3143250" cy="38100"/>
          </a:xfrm>
          <a:prstGeom xmlns:a="http://schemas.openxmlformats.org/drawingml/2006/main" prst="roundRect">
            <a:avLst>
              <a:gd name="adj" fmla="val 50000"/>
            </a:avLst>
          </a:prstGeom>
          <a:solidFill xmlns:a="http://schemas.openxmlformats.org/drawingml/2006/main">
            <a:srgbClr val="F4B942"/>
          </a:solidFill>
          <a:ln xmlns:a="http://schemas.openxmlformats.org/drawingml/2006/main" w="0">
            <a:noFill/>
            <a:prstDash val="solid"/>
          </a:ln>
        </p:spPr>
      </p:sp>
      <p:sp>
        <p:nvSpPr>
          <p:cNvPr id="17" name="model-number-2">
            <a:extLst xmlns:a="http://schemas.openxmlformats.org/drawingml/2006/main">
              <a:ext uri="{FF2B5EF4-FFF2-40B4-BE49-F238E27FC236}">
                <a16:creationId xmlns:a16="http://schemas.microsoft.com/office/drawing/2014/main" id="{364E2A3E-355D-4523-800E-0C02B4C885A2}"/>
              </a:ext>
            </a:extLst>
          </p:cNvPr>
          <p:cNvSpPr>
            <a:spLocks xmlns:a="http://schemas.openxmlformats.org/drawingml/2006/main" noGrp="1"/>
          </p:cNvSpPr>
          <p:nvPr/>
        </p:nvSpPr>
        <p:spPr>
          <a:xfrm xmlns:a="http://schemas.openxmlformats.org/drawingml/2006/main">
            <a:off x="80010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F4B942"/>
                </a:solidFill>
                <a:latin typeface="Aptos"/>
                <a:ea typeface="Aptos"/>
                <a:cs typeface="Aptos"/>
              </a:defRPr>
            </a:pPr>
            <a:r>
              <a:rPr sz="1350" b="1">
                <a:solidFill>
                  <a:srgbClr val="F4B942"/>
                </a:solidFill>
                <a:latin typeface="Aptos"/>
                <a:ea typeface="Aptos"/>
                <a:cs typeface="Aptos"/>
              </a:rPr>
              <a:t>03</a:t>
            </a:r>
          </a:p>
        </p:txBody>
      </p:sp>
      <p:sp>
        <p:nvSpPr>
          <p:cNvPr id="18" name="model-title-2">
            <a:extLst xmlns:a="http://schemas.openxmlformats.org/drawingml/2006/main">
              <a:ext uri="{FF2B5EF4-FFF2-40B4-BE49-F238E27FC236}">
                <a16:creationId xmlns:a16="http://schemas.microsoft.com/office/drawing/2014/main" id="{B9DC7103-FA58-4365-A240-E33F29AF5C6C}"/>
              </a:ext>
            </a:extLst>
          </p:cNvPr>
          <p:cNvSpPr>
            <a:spLocks xmlns:a="http://schemas.openxmlformats.org/drawingml/2006/main" noGrp="1"/>
          </p:cNvSpPr>
          <p:nvPr/>
        </p:nvSpPr>
        <p:spPr>
          <a:xfrm xmlns:a="http://schemas.openxmlformats.org/drawingml/2006/main">
            <a:off x="80010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Enforcement fabric</a:t>
            </a:r>
          </a:p>
        </p:txBody>
      </p:sp>
      <p:sp>
        <p:nvSpPr>
          <p:cNvPr id="19" name="model-question-2">
            <a:extLst xmlns:a="http://schemas.openxmlformats.org/drawingml/2006/main">
              <a:ext uri="{FF2B5EF4-FFF2-40B4-BE49-F238E27FC236}">
                <a16:creationId xmlns:a16="http://schemas.microsoft.com/office/drawing/2014/main" id="{501A3B55-BD26-4D2F-8F09-66D8C363021A}"/>
              </a:ext>
            </a:extLst>
          </p:cNvPr>
          <p:cNvSpPr>
            <a:spLocks xmlns:a="http://schemas.openxmlformats.org/drawingml/2006/main" noGrp="1"/>
          </p:cNvSpPr>
          <p:nvPr/>
        </p:nvSpPr>
        <p:spPr>
          <a:xfrm xmlns:a="http://schemas.openxmlformats.org/drawingml/2006/main">
            <a:off x="80010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How does each application enforce it?</a:t>
            </a:r>
          </a:p>
        </p:txBody>
      </p:sp>
      <p:sp>
        <p:nvSpPr>
          <p:cNvPr id="20" name="model-body-2">
            <a:extLst xmlns:a="http://schemas.openxmlformats.org/drawingml/2006/main">
              <a:ext uri="{FF2B5EF4-FFF2-40B4-BE49-F238E27FC236}">
                <a16:creationId xmlns:a16="http://schemas.microsoft.com/office/drawing/2014/main" id="{C860B9BD-5B68-4BEA-A01B-718F3401A99E}"/>
              </a:ext>
            </a:extLst>
          </p:cNvPr>
          <p:cNvSpPr>
            <a:spLocks xmlns:a="http://schemas.openxmlformats.org/drawingml/2006/main" noGrp="1"/>
          </p:cNvSpPr>
          <p:nvPr/>
        </p:nvSpPr>
        <p:spPr>
          <a:xfrm xmlns:a="http://schemas.openxmlformats.org/drawingml/2006/main">
            <a:off x="80010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Web/API/SQLite enforce locally; SAP, BW, ES, ADF, and BI stay blocked until apply, read-back, and drift are certified.</a:t>
            </a:r>
          </a:p>
        </p:txBody>
      </p:sp>
      <p:sp>
        <p:nvSpPr>
          <p:cNvPr id="21" name="model-footer">
            <a:extLst xmlns:a="http://schemas.openxmlformats.org/drawingml/2006/main">
              <a:ext uri="{FF2B5EF4-FFF2-40B4-BE49-F238E27FC236}">
                <a16:creationId xmlns:a16="http://schemas.microsoft.com/office/drawing/2014/main" id="{2B67A45C-E563-4A54-AACA-ECFE0BBA03BB}"/>
              </a:ext>
            </a:extLst>
          </p:cNvPr>
          <p:cNvSpPr>
            <a:spLocks xmlns:a="http://schemas.openxmlformats.org/drawingml/2006/main" noGrp="1"/>
          </p:cNvSpPr>
          <p:nvPr/>
        </p:nvSpPr>
        <p:spPr>
          <a:xfrm xmlns:a="http://schemas.openxmlformats.org/drawingml/2006/main">
            <a:off x="609600" y="5953125"/>
            <a:ext cx="1047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575" b="1">
                <a:solidFill>
                  <a:srgbClr val="2DD4BF"/>
                </a:solidFill>
                <a:latin typeface="Aptos"/>
                <a:ea typeface="Aptos"/>
                <a:cs typeface="Aptos"/>
              </a:defRPr>
            </a:pPr>
            <a:r>
              <a:rPr sz="1575" b="1">
                <a:solidFill>
                  <a:srgbClr val="2DD4BF"/>
                </a:solidFill>
                <a:latin typeface="Aptos"/>
                <a:ea typeface="Aptos"/>
                <a:cs typeface="Aptos"/>
              </a:rPr>
              <a:t>Current: Web → API/PDP → SQLite warehouse. Target artifacts have empty apply, revoke, and read-back plans.</a:t>
            </a:r>
          </a:p>
        </p:txBody>
      </p:sp>
      <p:sp>
        <p:nvSpPr>
          <p:cNvPr id="22" name="brand-3">
            <a:extLst xmlns:a="http://schemas.openxmlformats.org/drawingml/2006/main">
              <a:ext uri="{FF2B5EF4-FFF2-40B4-BE49-F238E27FC236}">
                <a16:creationId xmlns:a16="http://schemas.microsoft.com/office/drawing/2014/main" id="{43F11B39-188D-4299-BA3C-F2CB81AC3F1F}"/>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952513125"/>
      </p:ext>
    </p:extLst>
  </p:cSld>
</p:sld>
</file>

<file path=ppt/slides/slide13.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8" name="title-8">
            <a:extLst xmlns:a="http://schemas.openxmlformats.org/drawingml/2006/main">
              <a:ext uri="{FF2B5EF4-FFF2-40B4-BE49-F238E27FC236}">
                <a16:creationId xmlns:a16="http://schemas.microsoft.com/office/drawing/2014/main" id="{FCF301B0-2F92-4994-A4D0-6C33521679B8}"/>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Test-backed core; extensible by contract</a:t>
            </a:r>
          </a:p>
        </p:txBody>
      </p:sp>
      <p:sp>
        <p:nvSpPr>
          <p:cNvPr id="2" name="subtitle-8">
            <a:extLst xmlns:a="http://schemas.openxmlformats.org/drawingml/2006/main">
              <a:ext uri="{FF2B5EF4-FFF2-40B4-BE49-F238E27FC236}">
                <a16:creationId xmlns:a16="http://schemas.microsoft.com/office/drawing/2014/main" id="{A72DC25F-5C01-4FA2-B945-B7779B8B71E4}"/>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The working core is test-backed; every live target must pass an explicit safety contract.</a:t>
            </a:r>
          </a:p>
        </p:txBody>
      </p:sp>
      <p:sp>
        <p:nvSpPr>
          <p:cNvPr id="3" name="top-accent-8">
            <a:extLst xmlns:a="http://schemas.openxmlformats.org/drawingml/2006/main">
              <a:ext uri="{FF2B5EF4-FFF2-40B4-BE49-F238E27FC236}">
                <a16:creationId xmlns:a16="http://schemas.microsoft.com/office/drawing/2014/main" id="{237D9453-9C5E-4C4E-9FCB-F790DB5C28BF}"/>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8">
            <a:extLst xmlns:a="http://schemas.openxmlformats.org/drawingml/2006/main">
              <a:ext uri="{FF2B5EF4-FFF2-40B4-BE49-F238E27FC236}">
                <a16:creationId xmlns:a16="http://schemas.microsoft.com/office/drawing/2014/main" id="{A4102385-90F1-4400-96A9-53956E575ED5}"/>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ARCHITECTURE ASSURANCE</a:t>
            </a:r>
          </a:p>
        </p:txBody>
      </p:sp>
      <p:sp>
        <p:nvSpPr>
          <p:cNvPr id="5" name="page-8">
            <a:extLst xmlns:a="http://schemas.openxmlformats.org/drawingml/2006/main">
              <a:ext uri="{FF2B5EF4-FFF2-40B4-BE49-F238E27FC236}">
                <a16:creationId xmlns:a16="http://schemas.microsoft.com/office/drawing/2014/main" id="{188E82C7-759F-4857-B8F5-F42DC6145E26}"/>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13</a:t>
            </a:r>
          </a:p>
        </p:txBody>
      </p:sp>
      <p:sp>
        <p:nvSpPr>
          <p:cNvPr id="6" name="boundary-split">
            <a:extLst xmlns:a="http://schemas.openxmlformats.org/drawingml/2006/main">
              <a:ext uri="{FF2B5EF4-FFF2-40B4-BE49-F238E27FC236}">
                <a16:creationId xmlns:a16="http://schemas.microsoft.com/office/drawing/2014/main" id="{B1D3BB71-432D-4300-B269-CC647ED1BE31}"/>
              </a:ext>
            </a:extLst>
          </p:cNvPr>
          <p:cNvSpPr>
            <a:spLocks xmlns:a="http://schemas.openxmlformats.org/drawingml/2006/main" noGrp="1"/>
          </p:cNvSpPr>
          <p:nvPr/>
        </p:nvSpPr>
        <p:spPr>
          <a:xfrm xmlns:a="http://schemas.openxmlformats.org/drawingml/2006/main">
            <a:off x="6076950" y="2247900"/>
            <a:ext cx="19050" cy="361950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7" name="boundary-now-label">
            <a:extLst xmlns:a="http://schemas.openxmlformats.org/drawingml/2006/main">
              <a:ext uri="{FF2B5EF4-FFF2-40B4-BE49-F238E27FC236}">
                <a16:creationId xmlns:a16="http://schemas.microsoft.com/office/drawing/2014/main" id="{4810C92A-86E3-43A6-BD18-0FC831BAA61D}"/>
              </a:ext>
            </a:extLst>
          </p:cNvPr>
          <p:cNvSpPr>
            <a:spLocks xmlns:a="http://schemas.openxmlformats.org/drawingml/2006/main" noGrp="1"/>
          </p:cNvSpPr>
          <p:nvPr/>
        </p:nvSpPr>
        <p:spPr>
          <a:xfrm xmlns:a="http://schemas.openxmlformats.org/drawingml/2006/main">
            <a:off x="609600" y="228600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2DD4BF"/>
                </a:solidFill>
                <a:latin typeface="Aptos"/>
                <a:ea typeface="Aptos"/>
                <a:cs typeface="Aptos"/>
              </a:defRPr>
            </a:pPr>
            <a:r>
              <a:rPr sz="1050" b="1">
                <a:solidFill>
                  <a:srgbClr val="2DD4BF"/>
                </a:solidFill>
                <a:latin typeface="Aptos"/>
                <a:ea typeface="Aptos"/>
                <a:cs typeface="Aptos"/>
              </a:rPr>
              <a:t>EXECUTIVE + PLATFORM</a:t>
            </a:r>
          </a:p>
        </p:txBody>
      </p:sp>
      <p:sp>
        <p:nvSpPr>
          <p:cNvPr id="8" name="boundary-now-title">
            <a:extLst xmlns:a="http://schemas.openxmlformats.org/drawingml/2006/main">
              <a:ext uri="{FF2B5EF4-FFF2-40B4-BE49-F238E27FC236}">
                <a16:creationId xmlns:a16="http://schemas.microsoft.com/office/drawing/2014/main" id="{6E0E3490-9CD2-4424-AA57-D924767D22A6}"/>
              </a:ext>
            </a:extLst>
          </p:cNvPr>
          <p:cNvSpPr>
            <a:spLocks xmlns:a="http://schemas.openxmlformats.org/drawingml/2006/main" noGrp="1"/>
          </p:cNvSpPr>
          <p:nvPr/>
        </p:nvSpPr>
        <p:spPr>
          <a:xfrm xmlns:a="http://schemas.openxmlformats.org/drawingml/2006/main">
            <a:off x="609600" y="26479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325" b="1">
                <a:solidFill>
                  <a:srgbClr val="EDF6F7"/>
                </a:solidFill>
                <a:latin typeface="Aptos"/>
                <a:ea typeface="Aptos"/>
                <a:cs typeface="Aptos"/>
              </a:defRPr>
            </a:pPr>
            <a:r>
              <a:rPr sz="2325" b="1">
                <a:solidFill>
                  <a:srgbClr val="EDF6F7"/>
                </a:solidFill>
                <a:latin typeface="Aptos"/>
                <a:ea typeface="Aptos"/>
                <a:cs typeface="Aptos"/>
              </a:rPr>
              <a:t>Local assurance evidence</a:t>
            </a:r>
          </a:p>
        </p:txBody>
      </p:sp>
      <p:sp>
        <p:nvSpPr>
          <p:cNvPr id="9" name="boundary-now-0-dot">
            <a:extLst xmlns:a="http://schemas.openxmlformats.org/drawingml/2006/main">
              <a:ext uri="{FF2B5EF4-FFF2-40B4-BE49-F238E27FC236}">
                <a16:creationId xmlns:a16="http://schemas.microsoft.com/office/drawing/2014/main" id="{3E5BB02C-099C-4157-8589-0386F1389D0D}"/>
              </a:ext>
            </a:extLst>
          </p:cNvPr>
          <p:cNvSpPr>
            <a:spLocks xmlns:a="http://schemas.openxmlformats.org/drawingml/2006/main" noGrp="1"/>
          </p:cNvSpPr>
          <p:nvPr/>
        </p:nvSpPr>
        <p:spPr>
          <a:xfrm xmlns:a="http://schemas.openxmlformats.org/drawingml/2006/main">
            <a:off x="609600" y="33623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0" name="boundary-now-0">
            <a:extLst xmlns:a="http://schemas.openxmlformats.org/drawingml/2006/main">
              <a:ext uri="{FF2B5EF4-FFF2-40B4-BE49-F238E27FC236}">
                <a16:creationId xmlns:a16="http://schemas.microsoft.com/office/drawing/2014/main" id="{02E3614D-F7E5-4923-947B-C577AB2753DD}"/>
              </a:ext>
            </a:extLst>
          </p:cNvPr>
          <p:cNvSpPr>
            <a:spLocks xmlns:a="http://schemas.openxmlformats.org/drawingml/2006/main" noGrp="1"/>
          </p:cNvSpPr>
          <p:nvPr/>
        </p:nvSpPr>
        <p:spPr>
          <a:xfrm xmlns:a="http://schemas.openxmlformats.org/drawingml/2006/main">
            <a:off x="800100" y="32766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Missing identity, purpose, scope, classification, or fields fails closed</a:t>
            </a:r>
          </a:p>
        </p:txBody>
      </p:sp>
      <p:sp>
        <p:nvSpPr>
          <p:cNvPr id="11" name="boundary-now-1-dot">
            <a:extLst xmlns:a="http://schemas.openxmlformats.org/drawingml/2006/main">
              <a:ext uri="{FF2B5EF4-FFF2-40B4-BE49-F238E27FC236}">
                <a16:creationId xmlns:a16="http://schemas.microsoft.com/office/drawing/2014/main" id="{44351E7A-C6BA-47EF-BDC7-E2F4A1EC5B48}"/>
              </a:ext>
            </a:extLst>
          </p:cNvPr>
          <p:cNvSpPr>
            <a:spLocks xmlns:a="http://schemas.openxmlformats.org/drawingml/2006/main" noGrp="1"/>
          </p:cNvSpPr>
          <p:nvPr/>
        </p:nvSpPr>
        <p:spPr>
          <a:xfrm xmlns:a="http://schemas.openxmlformats.org/drawingml/2006/main">
            <a:off x="609600" y="39528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2" name="boundary-now-1">
            <a:extLst xmlns:a="http://schemas.openxmlformats.org/drawingml/2006/main">
              <a:ext uri="{FF2B5EF4-FFF2-40B4-BE49-F238E27FC236}">
                <a16:creationId xmlns:a16="http://schemas.microsoft.com/office/drawing/2014/main" id="{E614F9CF-0DBC-4E34-9A36-792C472E7B28}"/>
              </a:ext>
            </a:extLst>
          </p:cNvPr>
          <p:cNvSpPr>
            <a:spLocks xmlns:a="http://schemas.openxmlformats.org/drawingml/2006/main" noGrp="1"/>
          </p:cNvSpPr>
          <p:nvPr/>
        </p:nvSpPr>
        <p:spPr>
          <a:xfrm xmlns:a="http://schemas.openxmlformats.org/drawingml/2006/main">
            <a:off x="800100" y="38671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Requester, target, Data Owner, and Governance Admin remain distinct</a:t>
            </a:r>
          </a:p>
        </p:txBody>
      </p:sp>
      <p:sp>
        <p:nvSpPr>
          <p:cNvPr id="13" name="boundary-now-2-dot">
            <a:extLst xmlns:a="http://schemas.openxmlformats.org/drawingml/2006/main">
              <a:ext uri="{FF2B5EF4-FFF2-40B4-BE49-F238E27FC236}">
                <a16:creationId xmlns:a16="http://schemas.microsoft.com/office/drawing/2014/main" id="{257C3919-3F4B-4A0E-B3B8-41278BE5D725}"/>
              </a:ext>
            </a:extLst>
          </p:cNvPr>
          <p:cNvSpPr>
            <a:spLocks xmlns:a="http://schemas.openxmlformats.org/drawingml/2006/main" noGrp="1"/>
          </p:cNvSpPr>
          <p:nvPr/>
        </p:nvSpPr>
        <p:spPr>
          <a:xfrm xmlns:a="http://schemas.openxmlformats.org/drawingml/2006/main">
            <a:off x="609600" y="45434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4" name="boundary-now-2">
            <a:extLst xmlns:a="http://schemas.openxmlformats.org/drawingml/2006/main">
              <a:ext uri="{FF2B5EF4-FFF2-40B4-BE49-F238E27FC236}">
                <a16:creationId xmlns:a16="http://schemas.microsoft.com/office/drawing/2014/main" id="{17D15C4D-236A-4F85-A217-CD0A979F9977}"/>
              </a:ext>
            </a:extLst>
          </p:cNvPr>
          <p:cNvSpPr>
            <a:spLocks xmlns:a="http://schemas.openxmlformats.org/drawingml/2006/main" noGrp="1"/>
          </p:cNvSpPr>
          <p:nvPr/>
        </p:nvSpPr>
        <p:spPr>
          <a:xfrm xmlns:a="http://schemas.openxmlformats.org/drawingml/2006/main">
            <a:off x="800100" y="44577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Assignment-bound recertification prevents remove/re-add evidence reuse</a:t>
            </a:r>
          </a:p>
        </p:txBody>
      </p:sp>
      <p:sp>
        <p:nvSpPr>
          <p:cNvPr id="15" name="boundary-now-3-dot">
            <a:extLst xmlns:a="http://schemas.openxmlformats.org/drawingml/2006/main">
              <a:ext uri="{FF2B5EF4-FFF2-40B4-BE49-F238E27FC236}">
                <a16:creationId xmlns:a16="http://schemas.microsoft.com/office/drawing/2014/main" id="{9688B588-3FD4-42AA-B501-1E2237236BF5}"/>
              </a:ext>
            </a:extLst>
          </p:cNvPr>
          <p:cNvSpPr>
            <a:spLocks xmlns:a="http://schemas.openxmlformats.org/drawingml/2006/main" noGrp="1"/>
          </p:cNvSpPr>
          <p:nvPr/>
        </p:nvSpPr>
        <p:spPr>
          <a:xfrm xmlns:a="http://schemas.openxmlformats.org/drawingml/2006/main">
            <a:off x="609600" y="51339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6" name="boundary-now-3">
            <a:extLst xmlns:a="http://schemas.openxmlformats.org/drawingml/2006/main">
              <a:ext uri="{FF2B5EF4-FFF2-40B4-BE49-F238E27FC236}">
                <a16:creationId xmlns:a16="http://schemas.microsoft.com/office/drawing/2014/main" id="{5DF5DFAD-22F4-4D9D-B482-C7F2190FA8DE}"/>
              </a:ext>
            </a:extLst>
          </p:cNvPr>
          <p:cNvSpPr>
            <a:spLocks xmlns:a="http://schemas.openxmlformats.org/drawingml/2006/main" noGrp="1"/>
          </p:cNvSpPr>
          <p:nvPr/>
        </p:nvSpPr>
        <p:spPr>
          <a:xfrm xmlns:a="http://schemas.openxmlformats.org/drawingml/2006/main">
            <a:off x="800100" y="50482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Failed writes roll back; restart and local backup/restore are test-backed</a:t>
            </a:r>
          </a:p>
        </p:txBody>
      </p:sp>
      <p:sp>
        <p:nvSpPr>
          <p:cNvPr id="17" name="boundary-next-label">
            <a:extLst xmlns:a="http://schemas.openxmlformats.org/drawingml/2006/main">
              <a:ext uri="{FF2B5EF4-FFF2-40B4-BE49-F238E27FC236}">
                <a16:creationId xmlns:a16="http://schemas.microsoft.com/office/drawing/2014/main" id="{7FB019FB-D02C-4F9A-8F38-6ED08D158467}"/>
              </a:ext>
            </a:extLst>
          </p:cNvPr>
          <p:cNvSpPr>
            <a:spLocks xmlns:a="http://schemas.openxmlformats.org/drawingml/2006/main" noGrp="1"/>
          </p:cNvSpPr>
          <p:nvPr/>
        </p:nvSpPr>
        <p:spPr>
          <a:xfrm xmlns:a="http://schemas.openxmlformats.org/drawingml/2006/main">
            <a:off x="6534150" y="228600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F4B942"/>
                </a:solidFill>
                <a:latin typeface="Aptos"/>
                <a:ea typeface="Aptos"/>
                <a:cs typeface="Aptos"/>
              </a:defRPr>
            </a:pPr>
            <a:r>
              <a:rPr sz="1050" b="1">
                <a:solidFill>
                  <a:srgbClr val="F4B942"/>
                </a:solidFill>
                <a:latin typeface="Aptos"/>
                <a:ea typeface="Aptos"/>
                <a:cs typeface="Aptos"/>
              </a:rPr>
              <a:t>DEVELOPER CONTRACT</a:t>
            </a:r>
          </a:p>
        </p:txBody>
      </p:sp>
      <p:sp>
        <p:nvSpPr>
          <p:cNvPr id="18" name="boundary-next-title">
            <a:extLst xmlns:a="http://schemas.openxmlformats.org/drawingml/2006/main">
              <a:ext uri="{FF2B5EF4-FFF2-40B4-BE49-F238E27FC236}">
                <a16:creationId xmlns:a16="http://schemas.microsoft.com/office/drawing/2014/main" id="{CDC9A356-CF7D-4F6D-94A8-C20887C19342}"/>
              </a:ext>
            </a:extLst>
          </p:cNvPr>
          <p:cNvSpPr>
            <a:spLocks xmlns:a="http://schemas.openxmlformats.org/drawingml/2006/main" noGrp="1"/>
          </p:cNvSpPr>
          <p:nvPr/>
        </p:nvSpPr>
        <p:spPr>
          <a:xfrm xmlns:a="http://schemas.openxmlformats.org/drawingml/2006/main">
            <a:off x="6534150" y="26479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325" b="1">
                <a:solidFill>
                  <a:srgbClr val="EDF6F7"/>
                </a:solidFill>
                <a:latin typeface="Aptos"/>
                <a:ea typeface="Aptos"/>
                <a:cs typeface="Aptos"/>
              </a:defRPr>
            </a:pPr>
            <a:r>
              <a:rPr sz="2325" b="1">
                <a:solidFill>
                  <a:srgbClr val="EDF6F7"/>
                </a:solidFill>
                <a:latin typeface="Aptos"/>
                <a:ea typeface="Aptos"/>
                <a:cs typeface="Aptos"/>
              </a:rPr>
              <a:t>Target definition of done</a:t>
            </a:r>
          </a:p>
        </p:txBody>
      </p:sp>
      <p:sp>
        <p:nvSpPr>
          <p:cNvPr id="19" name="boundary-next-0-dot">
            <a:extLst xmlns:a="http://schemas.openxmlformats.org/drawingml/2006/main">
              <a:ext uri="{FF2B5EF4-FFF2-40B4-BE49-F238E27FC236}">
                <a16:creationId xmlns:a16="http://schemas.microsoft.com/office/drawing/2014/main" id="{48E58824-EDCD-47BB-A902-5BE63AAE0F40}"/>
              </a:ext>
            </a:extLst>
          </p:cNvPr>
          <p:cNvSpPr>
            <a:spLocks xmlns:a="http://schemas.openxmlformats.org/drawingml/2006/main" noGrp="1"/>
          </p:cNvSpPr>
          <p:nvPr/>
        </p:nvSpPr>
        <p:spPr>
          <a:xfrm xmlns:a="http://schemas.openxmlformats.org/drawingml/2006/main">
            <a:off x="6534150" y="33623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0" name="boundary-next-0">
            <a:extLst xmlns:a="http://schemas.openxmlformats.org/drawingml/2006/main">
              <a:ext uri="{FF2B5EF4-FFF2-40B4-BE49-F238E27FC236}">
                <a16:creationId xmlns:a16="http://schemas.microsoft.com/office/drawing/2014/main" id="{C279BBE6-F077-45B7-AA89-F80D90491F7A}"/>
              </a:ext>
            </a:extLst>
          </p:cNvPr>
          <p:cNvSpPr>
            <a:spLocks xmlns:a="http://schemas.openxmlformats.org/drawingml/2006/main" noGrp="1"/>
          </p:cNvSpPr>
          <p:nvPr/>
        </p:nvSpPr>
        <p:spPr>
          <a:xfrm xmlns:a="http://schemas.openxmlformats.org/drawingml/2006/main">
            <a:off x="6724650" y="32766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Translate predicates, classification, and fields exactly—or reject</a:t>
            </a:r>
          </a:p>
        </p:txBody>
      </p:sp>
      <p:sp>
        <p:nvSpPr>
          <p:cNvPr id="21" name="boundary-next-1-dot">
            <a:extLst xmlns:a="http://schemas.openxmlformats.org/drawingml/2006/main">
              <a:ext uri="{FF2B5EF4-FFF2-40B4-BE49-F238E27FC236}">
                <a16:creationId xmlns:a16="http://schemas.microsoft.com/office/drawing/2014/main" id="{11AD41D7-C55C-4FC4-BAC7-86FBEC44059F}"/>
              </a:ext>
            </a:extLst>
          </p:cNvPr>
          <p:cNvSpPr>
            <a:spLocks xmlns:a="http://schemas.openxmlformats.org/drawingml/2006/main" noGrp="1"/>
          </p:cNvSpPr>
          <p:nvPr/>
        </p:nvSpPr>
        <p:spPr>
          <a:xfrm xmlns:a="http://schemas.openxmlformats.org/drawingml/2006/main">
            <a:off x="6534150" y="39528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2" name="boundary-next-1">
            <a:extLst xmlns:a="http://schemas.openxmlformats.org/drawingml/2006/main">
              <a:ext uri="{FF2B5EF4-FFF2-40B4-BE49-F238E27FC236}">
                <a16:creationId xmlns:a16="http://schemas.microsoft.com/office/drawing/2014/main" id="{5BBCF70F-7DBB-4F43-A12E-8BA41E375914}"/>
              </a:ext>
            </a:extLst>
          </p:cNvPr>
          <p:cNvSpPr>
            <a:spLocks xmlns:a="http://schemas.openxmlformats.org/drawingml/2006/main" noGrp="1"/>
          </p:cNvSpPr>
          <p:nvPr/>
        </p:nvSpPr>
        <p:spPr>
          <a:xfrm xmlns:a="http://schemas.openxmlformats.org/drawingml/2006/main">
            <a:off x="6724650" y="38671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Produce deterministic plans; apply and revoke idempotently</a:t>
            </a:r>
          </a:p>
        </p:txBody>
      </p:sp>
      <p:sp>
        <p:nvSpPr>
          <p:cNvPr id="23" name="boundary-next-2-dot">
            <a:extLst xmlns:a="http://schemas.openxmlformats.org/drawingml/2006/main">
              <a:ext uri="{FF2B5EF4-FFF2-40B4-BE49-F238E27FC236}">
                <a16:creationId xmlns:a16="http://schemas.microsoft.com/office/drawing/2014/main" id="{6D8EE4BF-4C55-4B3F-8F18-BB37DF9A1354}"/>
              </a:ext>
            </a:extLst>
          </p:cNvPr>
          <p:cNvSpPr>
            <a:spLocks xmlns:a="http://schemas.openxmlformats.org/drawingml/2006/main" noGrp="1"/>
          </p:cNvSpPr>
          <p:nvPr/>
        </p:nvSpPr>
        <p:spPr>
          <a:xfrm xmlns:a="http://schemas.openxmlformats.org/drawingml/2006/main">
            <a:off x="6534150" y="45434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4" name="boundary-next-2">
            <a:extLst xmlns:a="http://schemas.openxmlformats.org/drawingml/2006/main">
              <a:ext uri="{FF2B5EF4-FFF2-40B4-BE49-F238E27FC236}">
                <a16:creationId xmlns:a16="http://schemas.microsoft.com/office/drawing/2014/main" id="{5C043D9E-C79F-4D0E-8713-A0A9083DBB80}"/>
              </a:ext>
            </a:extLst>
          </p:cNvPr>
          <p:cNvSpPr>
            <a:spLocks xmlns:a="http://schemas.openxmlformats.org/drawingml/2006/main" noGrp="1"/>
          </p:cNvSpPr>
          <p:nvPr/>
        </p:nvSpPr>
        <p:spPr>
          <a:xfrm xmlns:a="http://schemas.openxmlformats.org/drawingml/2006/main">
            <a:off x="6724650" y="44577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Read back effective target state; detect and reconcile drift</a:t>
            </a:r>
          </a:p>
        </p:txBody>
      </p:sp>
      <p:sp>
        <p:nvSpPr>
          <p:cNvPr id="25" name="boundary-next-3-dot">
            <a:extLst xmlns:a="http://schemas.openxmlformats.org/drawingml/2006/main">
              <a:ext uri="{FF2B5EF4-FFF2-40B4-BE49-F238E27FC236}">
                <a16:creationId xmlns:a16="http://schemas.microsoft.com/office/drawing/2014/main" id="{460BFDD1-3EA3-48F5-8F3C-86FEFC169D5D}"/>
              </a:ext>
            </a:extLst>
          </p:cNvPr>
          <p:cNvSpPr>
            <a:spLocks xmlns:a="http://schemas.openxmlformats.org/drawingml/2006/main" noGrp="1"/>
          </p:cNvSpPr>
          <p:nvPr/>
        </p:nvSpPr>
        <p:spPr>
          <a:xfrm xmlns:a="http://schemas.openxmlformats.org/drawingml/2006/main">
            <a:off x="6534150" y="51339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6" name="boundary-next-3">
            <a:extLst xmlns:a="http://schemas.openxmlformats.org/drawingml/2006/main">
              <a:ext uri="{FF2B5EF4-FFF2-40B4-BE49-F238E27FC236}">
                <a16:creationId xmlns:a16="http://schemas.microsoft.com/office/drawing/2014/main" id="{53382713-BF72-4EB1-81A8-909EAD935DEF}"/>
              </a:ext>
            </a:extLst>
          </p:cNvPr>
          <p:cNvSpPr>
            <a:spLocks xmlns:a="http://schemas.openxmlformats.org/drawingml/2006/main" noGrp="1"/>
          </p:cNvSpPr>
          <p:nvPr/>
        </p:nvSpPr>
        <p:spPr>
          <a:xfrm xmlns:a="http://schemas.openxmlformats.org/drawingml/2006/main">
            <a:off x="6724650" y="50482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Pass conformance, retry, rollback, and recovery gates before certification</a:t>
            </a:r>
          </a:p>
        </p:txBody>
      </p:sp>
      <p:sp>
        <p:nvSpPr>
          <p:cNvPr id="27" name="brand-8">
            <a:extLst xmlns:a="http://schemas.openxmlformats.org/drawingml/2006/main">
              <a:ext uri="{FF2B5EF4-FFF2-40B4-BE49-F238E27FC236}">
                <a16:creationId xmlns:a16="http://schemas.microsoft.com/office/drawing/2014/main" id="{03444966-FBC3-48EB-9267-6EAA5766A731}"/>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589986941"/>
      </p:ext>
    </p:extLst>
  </p:cSld>
</p:sld>
</file>

<file path=ppt/slides/slide14.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36" name="title-9">
            <a:extLst xmlns:a="http://schemas.openxmlformats.org/drawingml/2006/main">
              <a:ext uri="{FF2B5EF4-FFF2-40B4-BE49-F238E27FC236}">
                <a16:creationId xmlns:a16="http://schemas.microsoft.com/office/drawing/2014/main" id="{4C73BD00-A2DE-49B5-BAFA-99C4ADF5BE23}"/>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Decision questionnaire for a bounded pilot</a:t>
            </a:r>
          </a:p>
        </p:txBody>
      </p:sp>
      <p:sp>
        <p:nvSpPr>
          <p:cNvPr id="2" name="subtitle-9">
            <a:extLst xmlns:a="http://schemas.openxmlformats.org/drawingml/2006/main">
              <a:ext uri="{FF2B5EF4-FFF2-40B4-BE49-F238E27FC236}">
                <a16:creationId xmlns:a16="http://schemas.microsoft.com/office/drawing/2014/main" id="{416668E3-A93D-4622-A2D8-11C1608AF9D2}"/>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Answer these before the first connector moves from preview to enforcement.</a:t>
            </a:r>
          </a:p>
        </p:txBody>
      </p:sp>
      <p:sp>
        <p:nvSpPr>
          <p:cNvPr id="3" name="top-accent-9">
            <a:extLst xmlns:a="http://schemas.openxmlformats.org/drawingml/2006/main">
              <a:ext uri="{FF2B5EF4-FFF2-40B4-BE49-F238E27FC236}">
                <a16:creationId xmlns:a16="http://schemas.microsoft.com/office/drawing/2014/main" id="{FB18E914-8A72-4C23-83DC-83667C1A3D05}"/>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9">
            <a:extLst xmlns:a="http://schemas.openxmlformats.org/drawingml/2006/main">
              <a:ext uri="{FF2B5EF4-FFF2-40B4-BE49-F238E27FC236}">
                <a16:creationId xmlns:a16="http://schemas.microsoft.com/office/drawing/2014/main" id="{F4C91E87-BD8A-44C4-9A25-AC3C3AC68431}"/>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DECISION QUESTIONNAIRE</a:t>
            </a:r>
          </a:p>
        </p:txBody>
      </p:sp>
      <p:sp>
        <p:nvSpPr>
          <p:cNvPr id="5" name="page-9">
            <a:extLst xmlns:a="http://schemas.openxmlformats.org/drawingml/2006/main">
              <a:ext uri="{FF2B5EF4-FFF2-40B4-BE49-F238E27FC236}">
                <a16:creationId xmlns:a16="http://schemas.microsoft.com/office/drawing/2014/main" id="{BF242CCA-07DF-4B74-9D95-10AD31EA3FA7}"/>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14</a:t>
            </a:r>
          </a:p>
        </p:txBody>
      </p:sp>
      <p:sp>
        <p:nvSpPr>
          <p:cNvPr id="6" name="decision-accent-0">
            <a:extLst xmlns:a="http://schemas.openxmlformats.org/drawingml/2006/main">
              <a:ext uri="{FF2B5EF4-FFF2-40B4-BE49-F238E27FC236}">
                <a16:creationId xmlns:a16="http://schemas.microsoft.com/office/drawing/2014/main" id="{57800E63-16B5-445A-A654-FD9DFBC7E3FA}"/>
              </a:ext>
            </a:extLst>
          </p:cNvPr>
          <p:cNvSpPr>
            <a:spLocks xmlns:a="http://schemas.openxmlformats.org/drawingml/2006/main" noGrp="1"/>
          </p:cNvSpPr>
          <p:nvPr/>
        </p:nvSpPr>
        <p:spPr>
          <a:xfrm xmlns:a="http://schemas.openxmlformats.org/drawingml/2006/main">
            <a:off x="609600" y="2343150"/>
            <a:ext cx="3143250" cy="38100"/>
          </a:xfrm>
          <a:prstGeom xmlns:a="http://schemas.openxmlformats.org/drawingml/2006/main" prst="roundRect">
            <a:avLst>
              <a:gd name="adj" fmla="val 50000"/>
            </a:avLst>
          </a:prstGeom>
          <a:solidFill xmlns:a="http://schemas.openxmlformats.org/drawingml/2006/main">
            <a:srgbClr val="38BDF8"/>
          </a:solidFill>
          <a:ln xmlns:a="http://schemas.openxmlformats.org/drawingml/2006/main" w="0">
            <a:noFill/>
            <a:prstDash val="solid"/>
          </a:ln>
        </p:spPr>
      </p:sp>
      <p:sp>
        <p:nvSpPr>
          <p:cNvPr id="7" name="decision-label-0">
            <a:extLst xmlns:a="http://schemas.openxmlformats.org/drawingml/2006/main">
              <a:ext uri="{FF2B5EF4-FFF2-40B4-BE49-F238E27FC236}">
                <a16:creationId xmlns:a16="http://schemas.microsoft.com/office/drawing/2014/main" id="{22491B48-158F-4650-ADB1-D9724C10B79F}"/>
              </a:ext>
            </a:extLst>
          </p:cNvPr>
          <p:cNvSpPr>
            <a:spLocks xmlns:a="http://schemas.openxmlformats.org/drawingml/2006/main" noGrp="1"/>
          </p:cNvSpPr>
          <p:nvPr/>
        </p:nvSpPr>
        <p:spPr>
          <a:xfrm xmlns:a="http://schemas.openxmlformats.org/drawingml/2006/main">
            <a:off x="609600" y="26479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38BDF8"/>
                </a:solidFill>
                <a:latin typeface="Aptos"/>
                <a:ea typeface="Aptos"/>
                <a:cs typeface="Aptos"/>
              </a:defRPr>
            </a:pPr>
            <a:r>
              <a:rPr sz="1050" b="1">
                <a:solidFill>
                  <a:srgbClr val="38BDF8"/>
                </a:solidFill>
                <a:latin typeface="Aptos"/>
                <a:ea typeface="Aptos"/>
                <a:cs typeface="Aptos"/>
              </a:rPr>
              <a:t>BUSINESS FIT</a:t>
            </a:r>
          </a:p>
        </p:txBody>
      </p:sp>
      <p:sp>
        <p:nvSpPr>
          <p:cNvPr id="8" name="decision-title-0">
            <a:extLst xmlns:a="http://schemas.openxmlformats.org/drawingml/2006/main">
              <a:ext uri="{FF2B5EF4-FFF2-40B4-BE49-F238E27FC236}">
                <a16:creationId xmlns:a16="http://schemas.microsoft.com/office/drawing/2014/main" id="{D13498F6-3376-4090-A387-60CA829307DF}"/>
              </a:ext>
            </a:extLst>
          </p:cNvPr>
          <p:cNvSpPr>
            <a:spLocks xmlns:a="http://schemas.openxmlformats.org/drawingml/2006/main" noGrp="1"/>
          </p:cNvSpPr>
          <p:nvPr/>
        </p:nvSpPr>
        <p:spPr>
          <a:xfrm xmlns:a="http://schemas.openxmlformats.org/drawingml/2006/main">
            <a:off x="609600" y="3048000"/>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Why this access?</a:t>
            </a:r>
          </a:p>
        </p:txBody>
      </p:sp>
      <p:sp>
        <p:nvSpPr>
          <p:cNvPr id="9" name="decision-0-0-dot">
            <a:extLst xmlns:a="http://schemas.openxmlformats.org/drawingml/2006/main">
              <a:ext uri="{FF2B5EF4-FFF2-40B4-BE49-F238E27FC236}">
                <a16:creationId xmlns:a16="http://schemas.microsoft.com/office/drawing/2014/main" id="{2972C95D-7FF7-4F84-B204-BD9595FBE40A}"/>
              </a:ext>
            </a:extLst>
          </p:cNvPr>
          <p:cNvSpPr>
            <a:spLocks xmlns:a="http://schemas.openxmlformats.org/drawingml/2006/main" noGrp="1"/>
          </p:cNvSpPr>
          <p:nvPr/>
        </p:nvSpPr>
        <p:spPr>
          <a:xfrm xmlns:a="http://schemas.openxmlformats.org/drawingml/2006/main">
            <a:off x="609600" y="3819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0" name="decision-0-0">
            <a:extLst xmlns:a="http://schemas.openxmlformats.org/drawingml/2006/main">
              <a:ext uri="{FF2B5EF4-FFF2-40B4-BE49-F238E27FC236}">
                <a16:creationId xmlns:a16="http://schemas.microsoft.com/office/drawing/2014/main" id="{1FC5A3BC-472D-492A-A790-109CFC75582E}"/>
              </a:ext>
            </a:extLst>
          </p:cNvPr>
          <p:cNvSpPr>
            <a:spLocks xmlns:a="http://schemas.openxmlformats.org/drawingml/2006/main" noGrp="1"/>
          </p:cNvSpPr>
          <p:nvPr/>
        </p:nvSpPr>
        <p:spPr>
          <a:xfrm xmlns:a="http://schemas.openxmlformats.org/drawingml/2006/main">
            <a:off x="800100" y="3733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Which risk and outcome?</a:t>
            </a:r>
          </a:p>
        </p:txBody>
      </p:sp>
      <p:sp>
        <p:nvSpPr>
          <p:cNvPr id="11" name="decision-0-1-dot">
            <a:extLst xmlns:a="http://schemas.openxmlformats.org/drawingml/2006/main">
              <a:ext uri="{FF2B5EF4-FFF2-40B4-BE49-F238E27FC236}">
                <a16:creationId xmlns:a16="http://schemas.microsoft.com/office/drawing/2014/main" id="{208BED63-CEA2-4C36-956F-EBD2A1EE79C5}"/>
              </a:ext>
            </a:extLst>
          </p:cNvPr>
          <p:cNvSpPr>
            <a:spLocks xmlns:a="http://schemas.openxmlformats.org/drawingml/2006/main" noGrp="1"/>
          </p:cNvSpPr>
          <p:nvPr/>
        </p:nvSpPr>
        <p:spPr>
          <a:xfrm xmlns:a="http://schemas.openxmlformats.org/drawingml/2006/main">
            <a:off x="609600" y="43910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2" name="decision-0-1">
            <a:extLst xmlns:a="http://schemas.openxmlformats.org/drawingml/2006/main">
              <a:ext uri="{FF2B5EF4-FFF2-40B4-BE49-F238E27FC236}">
                <a16:creationId xmlns:a16="http://schemas.microsoft.com/office/drawing/2014/main" id="{A8C4C40F-14AE-432B-B8A6-B4A6D241496E}"/>
              </a:ext>
            </a:extLst>
          </p:cNvPr>
          <p:cNvSpPr>
            <a:spLocks xmlns:a="http://schemas.openxmlformats.org/drawingml/2006/main" noGrp="1"/>
          </p:cNvSpPr>
          <p:nvPr/>
        </p:nvSpPr>
        <p:spPr>
          <a:xfrm xmlns:a="http://schemas.openxmlformats.org/drawingml/2006/main">
            <a:off x="800100" y="43053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Which dataset and teams?</a:t>
            </a:r>
          </a:p>
        </p:txBody>
      </p:sp>
      <p:sp>
        <p:nvSpPr>
          <p:cNvPr id="13" name="decision-0-2-dot">
            <a:extLst xmlns:a="http://schemas.openxmlformats.org/drawingml/2006/main">
              <a:ext uri="{FF2B5EF4-FFF2-40B4-BE49-F238E27FC236}">
                <a16:creationId xmlns:a16="http://schemas.microsoft.com/office/drawing/2014/main" id="{2E4395D6-9C5B-4AA6-A567-82E07E697A65}"/>
              </a:ext>
            </a:extLst>
          </p:cNvPr>
          <p:cNvSpPr>
            <a:spLocks xmlns:a="http://schemas.openxmlformats.org/drawingml/2006/main" noGrp="1"/>
          </p:cNvSpPr>
          <p:nvPr/>
        </p:nvSpPr>
        <p:spPr>
          <a:xfrm xmlns:a="http://schemas.openxmlformats.org/drawingml/2006/main">
            <a:off x="609600" y="4962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4" name="decision-0-2">
            <a:extLst xmlns:a="http://schemas.openxmlformats.org/drawingml/2006/main">
              <a:ext uri="{FF2B5EF4-FFF2-40B4-BE49-F238E27FC236}">
                <a16:creationId xmlns:a16="http://schemas.microsoft.com/office/drawing/2014/main" id="{499EE4D9-5FC5-4CC4-B842-316DD5F1D374}"/>
              </a:ext>
            </a:extLst>
          </p:cNvPr>
          <p:cNvSpPr>
            <a:spLocks xmlns:a="http://schemas.openxmlformats.org/drawingml/2006/main" noGrp="1"/>
          </p:cNvSpPr>
          <p:nvPr/>
        </p:nvSpPr>
        <p:spPr>
          <a:xfrm xmlns:a="http://schemas.openxmlformats.org/drawingml/2006/main">
            <a:off x="800100" y="4876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Who accepts residual risk?</a:t>
            </a:r>
          </a:p>
        </p:txBody>
      </p:sp>
      <p:sp>
        <p:nvSpPr>
          <p:cNvPr id="15" name="decision-accent-1">
            <a:extLst xmlns:a="http://schemas.openxmlformats.org/drawingml/2006/main">
              <a:ext uri="{FF2B5EF4-FFF2-40B4-BE49-F238E27FC236}">
                <a16:creationId xmlns:a16="http://schemas.microsoft.com/office/drawing/2014/main" id="{89881E43-B4B0-4510-A644-E7BA2B571821}"/>
              </a:ext>
            </a:extLst>
          </p:cNvPr>
          <p:cNvSpPr>
            <a:spLocks xmlns:a="http://schemas.openxmlformats.org/drawingml/2006/main" noGrp="1"/>
          </p:cNvSpPr>
          <p:nvPr/>
        </p:nvSpPr>
        <p:spPr>
          <a:xfrm xmlns:a="http://schemas.openxmlformats.org/drawingml/2006/main">
            <a:off x="4305300" y="2343150"/>
            <a:ext cx="314325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16" name="decision-label-1">
            <a:extLst xmlns:a="http://schemas.openxmlformats.org/drawingml/2006/main">
              <a:ext uri="{FF2B5EF4-FFF2-40B4-BE49-F238E27FC236}">
                <a16:creationId xmlns:a16="http://schemas.microsoft.com/office/drawing/2014/main" id="{3A5A2080-CC90-4299-9287-D1E133E6A2E1}"/>
              </a:ext>
            </a:extLst>
          </p:cNvPr>
          <p:cNvSpPr>
            <a:spLocks xmlns:a="http://schemas.openxmlformats.org/drawingml/2006/main" noGrp="1"/>
          </p:cNvSpPr>
          <p:nvPr/>
        </p:nvSpPr>
        <p:spPr>
          <a:xfrm xmlns:a="http://schemas.openxmlformats.org/drawingml/2006/main">
            <a:off x="4305300" y="26479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2DD4BF"/>
                </a:solidFill>
                <a:latin typeface="Aptos"/>
                <a:ea typeface="Aptos"/>
                <a:cs typeface="Aptos"/>
              </a:defRPr>
            </a:pPr>
            <a:r>
              <a:rPr sz="1050" b="1">
                <a:solidFill>
                  <a:srgbClr val="2DD4BF"/>
                </a:solidFill>
                <a:latin typeface="Aptos"/>
                <a:ea typeface="Aptos"/>
                <a:cs typeface="Aptos"/>
              </a:rPr>
              <a:t>POLICY DEFINITION</a:t>
            </a:r>
          </a:p>
        </p:txBody>
      </p:sp>
      <p:sp>
        <p:nvSpPr>
          <p:cNvPr id="17" name="decision-title-1">
            <a:extLst xmlns:a="http://schemas.openxmlformats.org/drawingml/2006/main">
              <a:ext uri="{FF2B5EF4-FFF2-40B4-BE49-F238E27FC236}">
                <a16:creationId xmlns:a16="http://schemas.microsoft.com/office/drawing/2014/main" id="{4F6698AE-D1ED-4326-9C20-44F1E26894BC}"/>
              </a:ext>
            </a:extLst>
          </p:cNvPr>
          <p:cNvSpPr>
            <a:spLocks xmlns:a="http://schemas.openxmlformats.org/drawingml/2006/main" noGrp="1"/>
          </p:cNvSpPr>
          <p:nvPr/>
        </p:nvSpPr>
        <p:spPr>
          <a:xfrm xmlns:a="http://schemas.openxmlformats.org/drawingml/2006/main">
            <a:off x="4305300" y="3048000"/>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What is allowed?</a:t>
            </a:r>
          </a:p>
        </p:txBody>
      </p:sp>
      <p:sp>
        <p:nvSpPr>
          <p:cNvPr id="18" name="decision-1-0-dot">
            <a:extLst xmlns:a="http://schemas.openxmlformats.org/drawingml/2006/main">
              <a:ext uri="{FF2B5EF4-FFF2-40B4-BE49-F238E27FC236}">
                <a16:creationId xmlns:a16="http://schemas.microsoft.com/office/drawing/2014/main" id="{7BACB87A-716A-4EB2-8B3F-7BEF104C360A}"/>
              </a:ext>
            </a:extLst>
          </p:cNvPr>
          <p:cNvSpPr>
            <a:spLocks xmlns:a="http://schemas.openxmlformats.org/drawingml/2006/main" noGrp="1"/>
          </p:cNvSpPr>
          <p:nvPr/>
        </p:nvSpPr>
        <p:spPr>
          <a:xfrm xmlns:a="http://schemas.openxmlformats.org/drawingml/2006/main">
            <a:off x="4305300" y="3819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9" name="decision-1-0">
            <a:extLst xmlns:a="http://schemas.openxmlformats.org/drawingml/2006/main">
              <a:ext uri="{FF2B5EF4-FFF2-40B4-BE49-F238E27FC236}">
                <a16:creationId xmlns:a16="http://schemas.microsoft.com/office/drawing/2014/main" id="{0D72FEBF-AA96-4C37-A3E1-BF155AC6DA21}"/>
              </a:ext>
            </a:extLst>
          </p:cNvPr>
          <p:cNvSpPr>
            <a:spLocks xmlns:a="http://schemas.openxmlformats.org/drawingml/2006/main" noGrp="1"/>
          </p:cNvSpPr>
          <p:nvPr/>
        </p:nvSpPr>
        <p:spPr>
          <a:xfrm xmlns:a="http://schemas.openxmlformats.org/drawingml/2006/main">
            <a:off x="4495800" y="3733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Who owns + classifies it?</a:t>
            </a:r>
          </a:p>
        </p:txBody>
      </p:sp>
      <p:sp>
        <p:nvSpPr>
          <p:cNvPr id="20" name="decision-1-1-dot">
            <a:extLst xmlns:a="http://schemas.openxmlformats.org/drawingml/2006/main">
              <a:ext uri="{FF2B5EF4-FFF2-40B4-BE49-F238E27FC236}">
                <a16:creationId xmlns:a16="http://schemas.microsoft.com/office/drawing/2014/main" id="{387C4691-D86A-469D-A586-30E86613DA39}"/>
              </a:ext>
            </a:extLst>
          </p:cNvPr>
          <p:cNvSpPr>
            <a:spLocks xmlns:a="http://schemas.openxmlformats.org/drawingml/2006/main" noGrp="1"/>
          </p:cNvSpPr>
          <p:nvPr/>
        </p:nvSpPr>
        <p:spPr>
          <a:xfrm xmlns:a="http://schemas.openxmlformats.org/drawingml/2006/main">
            <a:off x="4305300" y="43910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1" name="decision-1-1">
            <a:extLst xmlns:a="http://schemas.openxmlformats.org/drawingml/2006/main">
              <a:ext uri="{FF2B5EF4-FFF2-40B4-BE49-F238E27FC236}">
                <a16:creationId xmlns:a16="http://schemas.microsoft.com/office/drawing/2014/main" id="{5DB8D9D3-931C-45AE-AF86-CC3191F7466B}"/>
              </a:ext>
            </a:extLst>
          </p:cNvPr>
          <p:cNvSpPr>
            <a:spLocks xmlns:a="http://schemas.openxmlformats.org/drawingml/2006/main" noGrp="1"/>
          </p:cNvSpPr>
          <p:nvPr/>
        </p:nvSpPr>
        <p:spPr>
          <a:xfrm xmlns:a="http://schemas.openxmlformats.org/drawingml/2006/main">
            <a:off x="4495800" y="43053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Exact rows, fields, purpose?</a:t>
            </a:r>
          </a:p>
        </p:txBody>
      </p:sp>
      <p:sp>
        <p:nvSpPr>
          <p:cNvPr id="22" name="decision-1-2-dot">
            <a:extLst xmlns:a="http://schemas.openxmlformats.org/drawingml/2006/main">
              <a:ext uri="{FF2B5EF4-FFF2-40B4-BE49-F238E27FC236}">
                <a16:creationId xmlns:a16="http://schemas.microsoft.com/office/drawing/2014/main" id="{93945EFA-2D3C-4E89-BB20-0D45B33C106B}"/>
              </a:ext>
            </a:extLst>
          </p:cNvPr>
          <p:cNvSpPr>
            <a:spLocks xmlns:a="http://schemas.openxmlformats.org/drawingml/2006/main" noGrp="1"/>
          </p:cNvSpPr>
          <p:nvPr/>
        </p:nvSpPr>
        <p:spPr>
          <a:xfrm xmlns:a="http://schemas.openxmlformats.org/drawingml/2006/main">
            <a:off x="4305300" y="4962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3" name="decision-1-2">
            <a:extLst xmlns:a="http://schemas.openxmlformats.org/drawingml/2006/main">
              <a:ext uri="{FF2B5EF4-FFF2-40B4-BE49-F238E27FC236}">
                <a16:creationId xmlns:a16="http://schemas.microsoft.com/office/drawing/2014/main" id="{CB3794E4-3EDA-4862-AF02-4BE216C15F6C}"/>
              </a:ext>
            </a:extLst>
          </p:cNvPr>
          <p:cNvSpPr>
            <a:spLocks xmlns:a="http://schemas.openxmlformats.org/drawingml/2006/main" noGrp="1"/>
          </p:cNvSpPr>
          <p:nvPr/>
        </p:nvSpPr>
        <p:spPr>
          <a:xfrm xmlns:a="http://schemas.openxmlformats.org/drawingml/2006/main">
            <a:off x="4495800" y="4876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Which SoD, JIT, review rules?</a:t>
            </a:r>
          </a:p>
        </p:txBody>
      </p:sp>
      <p:sp>
        <p:nvSpPr>
          <p:cNvPr id="24" name="decision-accent-2">
            <a:extLst xmlns:a="http://schemas.openxmlformats.org/drawingml/2006/main">
              <a:ext uri="{FF2B5EF4-FFF2-40B4-BE49-F238E27FC236}">
                <a16:creationId xmlns:a16="http://schemas.microsoft.com/office/drawing/2014/main" id="{B911D945-5BF4-414A-A017-BA3677F34F62}"/>
              </a:ext>
            </a:extLst>
          </p:cNvPr>
          <p:cNvSpPr>
            <a:spLocks xmlns:a="http://schemas.openxmlformats.org/drawingml/2006/main" noGrp="1"/>
          </p:cNvSpPr>
          <p:nvPr/>
        </p:nvSpPr>
        <p:spPr>
          <a:xfrm xmlns:a="http://schemas.openxmlformats.org/drawingml/2006/main">
            <a:off x="8001000" y="2343150"/>
            <a:ext cx="3143250" cy="38100"/>
          </a:xfrm>
          <a:prstGeom xmlns:a="http://schemas.openxmlformats.org/drawingml/2006/main" prst="roundRect">
            <a:avLst>
              <a:gd name="adj" fmla="val 50000"/>
            </a:avLst>
          </a:prstGeom>
          <a:solidFill xmlns:a="http://schemas.openxmlformats.org/drawingml/2006/main">
            <a:srgbClr val="F4B942"/>
          </a:solidFill>
          <a:ln xmlns:a="http://schemas.openxmlformats.org/drawingml/2006/main" w="0">
            <a:noFill/>
            <a:prstDash val="solid"/>
          </a:ln>
        </p:spPr>
      </p:sp>
      <p:sp>
        <p:nvSpPr>
          <p:cNvPr id="25" name="decision-label-2">
            <a:extLst xmlns:a="http://schemas.openxmlformats.org/drawingml/2006/main">
              <a:ext uri="{FF2B5EF4-FFF2-40B4-BE49-F238E27FC236}">
                <a16:creationId xmlns:a16="http://schemas.microsoft.com/office/drawing/2014/main" id="{7E87B72F-F401-4638-BD7F-FF681BEF1567}"/>
              </a:ext>
            </a:extLst>
          </p:cNvPr>
          <p:cNvSpPr>
            <a:spLocks xmlns:a="http://schemas.openxmlformats.org/drawingml/2006/main" noGrp="1"/>
          </p:cNvSpPr>
          <p:nvPr/>
        </p:nvSpPr>
        <p:spPr>
          <a:xfrm xmlns:a="http://schemas.openxmlformats.org/drawingml/2006/main">
            <a:off x="8001000" y="26479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F4B942"/>
                </a:solidFill>
                <a:latin typeface="Aptos"/>
                <a:ea typeface="Aptos"/>
                <a:cs typeface="Aptos"/>
              </a:defRPr>
            </a:pPr>
            <a:r>
              <a:rPr sz="1050" b="1">
                <a:solidFill>
                  <a:srgbClr val="F4B942"/>
                </a:solidFill>
                <a:latin typeface="Aptos"/>
                <a:ea typeface="Aptos"/>
                <a:cs typeface="Aptos"/>
              </a:rPr>
              <a:t>ENFORCEMENT PROOF</a:t>
            </a:r>
          </a:p>
        </p:txBody>
      </p:sp>
      <p:sp>
        <p:nvSpPr>
          <p:cNvPr id="26" name="decision-title-2">
            <a:extLst xmlns:a="http://schemas.openxmlformats.org/drawingml/2006/main">
              <a:ext uri="{FF2B5EF4-FFF2-40B4-BE49-F238E27FC236}">
                <a16:creationId xmlns:a16="http://schemas.microsoft.com/office/drawing/2014/main" id="{11D5AA0A-E2C4-45D7-9E1B-E948F0E4CF24}"/>
              </a:ext>
            </a:extLst>
          </p:cNvPr>
          <p:cNvSpPr>
            <a:spLocks xmlns:a="http://schemas.openxmlformats.org/drawingml/2006/main" noGrp="1"/>
          </p:cNvSpPr>
          <p:nvPr/>
        </p:nvSpPr>
        <p:spPr>
          <a:xfrm xmlns:a="http://schemas.openxmlformats.org/drawingml/2006/main">
            <a:off x="8001000" y="3048000"/>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How will we prove it?</a:t>
            </a:r>
          </a:p>
        </p:txBody>
      </p:sp>
      <p:sp>
        <p:nvSpPr>
          <p:cNvPr id="27" name="decision-2-0-dot">
            <a:extLst xmlns:a="http://schemas.openxmlformats.org/drawingml/2006/main">
              <a:ext uri="{FF2B5EF4-FFF2-40B4-BE49-F238E27FC236}">
                <a16:creationId xmlns:a16="http://schemas.microsoft.com/office/drawing/2014/main" id="{4220A6B7-3EFB-43A1-A593-B07B135080FF}"/>
              </a:ext>
            </a:extLst>
          </p:cNvPr>
          <p:cNvSpPr>
            <a:spLocks xmlns:a="http://schemas.openxmlformats.org/drawingml/2006/main" noGrp="1"/>
          </p:cNvSpPr>
          <p:nvPr/>
        </p:nvSpPr>
        <p:spPr>
          <a:xfrm xmlns:a="http://schemas.openxmlformats.org/drawingml/2006/main">
            <a:off x="8001000" y="3819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8" name="decision-2-0">
            <a:extLst xmlns:a="http://schemas.openxmlformats.org/drawingml/2006/main">
              <a:ext uri="{FF2B5EF4-FFF2-40B4-BE49-F238E27FC236}">
                <a16:creationId xmlns:a16="http://schemas.microsoft.com/office/drawing/2014/main" id="{E5C90706-88F8-4FD5-BF5F-F295AD26D14A}"/>
              </a:ext>
            </a:extLst>
          </p:cNvPr>
          <p:cNvSpPr>
            <a:spLocks xmlns:a="http://schemas.openxmlformats.org/drawingml/2006/main" noGrp="1"/>
          </p:cNvSpPr>
          <p:nvPr/>
        </p:nvSpPr>
        <p:spPr>
          <a:xfrm xmlns:a="http://schemas.openxmlformats.org/drawingml/2006/main">
            <a:off x="8191500" y="3733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Which first PEP/connector?</a:t>
            </a:r>
          </a:p>
        </p:txBody>
      </p:sp>
      <p:sp>
        <p:nvSpPr>
          <p:cNvPr id="29" name="decision-2-1-dot">
            <a:extLst xmlns:a="http://schemas.openxmlformats.org/drawingml/2006/main">
              <a:ext uri="{FF2B5EF4-FFF2-40B4-BE49-F238E27FC236}">
                <a16:creationId xmlns:a16="http://schemas.microsoft.com/office/drawing/2014/main" id="{57D0565C-60F1-4E5B-B6F6-5979A902F611}"/>
              </a:ext>
            </a:extLst>
          </p:cNvPr>
          <p:cNvSpPr>
            <a:spLocks xmlns:a="http://schemas.openxmlformats.org/drawingml/2006/main" noGrp="1"/>
          </p:cNvSpPr>
          <p:nvPr/>
        </p:nvSpPr>
        <p:spPr>
          <a:xfrm xmlns:a="http://schemas.openxmlformats.org/drawingml/2006/main">
            <a:off x="8001000" y="43910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30" name="decision-2-1">
            <a:extLst xmlns:a="http://schemas.openxmlformats.org/drawingml/2006/main">
              <a:ext uri="{FF2B5EF4-FFF2-40B4-BE49-F238E27FC236}">
                <a16:creationId xmlns:a16="http://schemas.microsoft.com/office/drawing/2014/main" id="{93AC8937-A825-4CD3-8805-D56B0BD21948}"/>
              </a:ext>
            </a:extLst>
          </p:cNvPr>
          <p:cNvSpPr>
            <a:spLocks xmlns:a="http://schemas.openxmlformats.org/drawingml/2006/main" noGrp="1"/>
          </p:cNvSpPr>
          <p:nvPr/>
        </p:nvSpPr>
        <p:spPr>
          <a:xfrm xmlns:a="http://schemas.openxmlformats.org/drawingml/2006/main">
            <a:off x="8191500" y="43053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Can it apply + read back?</a:t>
            </a:r>
          </a:p>
        </p:txBody>
      </p:sp>
      <p:sp>
        <p:nvSpPr>
          <p:cNvPr id="31" name="decision-2-2-dot">
            <a:extLst xmlns:a="http://schemas.openxmlformats.org/drawingml/2006/main">
              <a:ext uri="{FF2B5EF4-FFF2-40B4-BE49-F238E27FC236}">
                <a16:creationId xmlns:a16="http://schemas.microsoft.com/office/drawing/2014/main" id="{522DC31E-2C5C-490C-A78D-D70433E9732A}"/>
              </a:ext>
            </a:extLst>
          </p:cNvPr>
          <p:cNvSpPr>
            <a:spLocks xmlns:a="http://schemas.openxmlformats.org/drawingml/2006/main" noGrp="1"/>
          </p:cNvSpPr>
          <p:nvPr/>
        </p:nvSpPr>
        <p:spPr>
          <a:xfrm xmlns:a="http://schemas.openxmlformats.org/drawingml/2006/main">
            <a:off x="8001000" y="4962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32" name="decision-2-2">
            <a:extLst xmlns:a="http://schemas.openxmlformats.org/drawingml/2006/main">
              <a:ext uri="{FF2B5EF4-FFF2-40B4-BE49-F238E27FC236}">
                <a16:creationId xmlns:a16="http://schemas.microsoft.com/office/drawing/2014/main" id="{3D94860B-328D-4B3A-A713-FD2E3416F661}"/>
              </a:ext>
            </a:extLst>
          </p:cNvPr>
          <p:cNvSpPr>
            <a:spLocks xmlns:a="http://schemas.openxmlformats.org/drawingml/2006/main" noGrp="1"/>
          </p:cNvSpPr>
          <p:nvPr/>
        </p:nvSpPr>
        <p:spPr>
          <a:xfrm xmlns:a="http://schemas.openxmlformats.org/drawingml/2006/main">
            <a:off x="8191500" y="4876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Identity, drift, recovery gates?</a:t>
            </a:r>
          </a:p>
        </p:txBody>
      </p:sp>
      <p:sp>
        <p:nvSpPr>
          <p:cNvPr id="33" name="decision-callout">
            <a:extLst xmlns:a="http://schemas.openxmlformats.org/drawingml/2006/main">
              <a:ext uri="{FF2B5EF4-FFF2-40B4-BE49-F238E27FC236}">
                <a16:creationId xmlns:a16="http://schemas.microsoft.com/office/drawing/2014/main" id="{974E09E0-C6BE-4454-9334-85B251BC9C2D}"/>
              </a:ext>
            </a:extLst>
          </p:cNvPr>
          <p:cNvSpPr>
            <a:spLocks xmlns:a="http://schemas.openxmlformats.org/drawingml/2006/main" noGrp="1"/>
          </p:cNvSpPr>
          <p:nvPr/>
        </p:nvSpPr>
        <p:spPr>
          <a:xfrm xmlns:a="http://schemas.openxmlformats.org/drawingml/2006/main">
            <a:off x="609600" y="5676900"/>
            <a:ext cx="10972800" cy="685800"/>
          </a:xfrm>
          <a:prstGeom xmlns:a="http://schemas.openxmlformats.org/drawingml/2006/main" prst="roundRect">
            <a:avLst>
              <a:gd name="adj" fmla="val 16667"/>
            </a:avLst>
          </a:prstGeom>
          <a:solidFill xmlns:a="http://schemas.openxmlformats.org/drawingml/2006/main">
            <a:srgbClr val="103B3B"/>
          </a:solidFill>
          <a:ln xmlns:a="http://schemas.openxmlformats.org/drawingml/2006/main" w="9525">
            <a:solidFill>
              <a:srgbClr val="1D615D"/>
            </a:solidFill>
            <a:prstDash val="solid"/>
          </a:ln>
        </p:spPr>
      </p:sp>
      <p:sp>
        <p:nvSpPr>
          <p:cNvPr id="34" name="decision-callout-text">
            <a:extLst xmlns:a="http://schemas.openxmlformats.org/drawingml/2006/main">
              <a:ext uri="{FF2B5EF4-FFF2-40B4-BE49-F238E27FC236}">
                <a16:creationId xmlns:a16="http://schemas.microsoft.com/office/drawing/2014/main" id="{600489BF-E3C0-41B7-800E-BC16AAA15391}"/>
              </a:ext>
            </a:extLst>
          </p:cNvPr>
          <p:cNvSpPr>
            <a:spLocks xmlns:a="http://schemas.openxmlformats.org/drawingml/2006/main" noGrp="1"/>
          </p:cNvSpPr>
          <p:nvPr/>
        </p:nvSpPr>
        <p:spPr>
          <a:xfrm xmlns:a="http://schemas.openxmlformats.org/drawingml/2006/main">
            <a:off x="876300" y="5876925"/>
            <a:ext cx="1028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8000"/>
              </a:lnSpc>
              <a:buNone/>
              <a:defRPr sz="1800" b="1">
                <a:solidFill>
                  <a:srgbClr val="EDF6F7"/>
                </a:solidFill>
                <a:latin typeface="Aptos"/>
                <a:ea typeface="Aptos"/>
                <a:cs typeface="Aptos"/>
              </a:defRPr>
            </a:pPr>
            <a:r>
              <a:rPr sz="1800" b="1">
                <a:solidFill>
                  <a:srgbClr val="EDF6F7"/>
                </a:solidFill>
                <a:latin typeface="Aptos"/>
                <a:ea typeface="Aptos"/>
                <a:cs typeface="Aptos"/>
              </a:rPr>
              <a:t>Pilot one dataset and connector; scale after read-back, drift, and recovery pass.</a:t>
            </a:r>
          </a:p>
        </p:txBody>
      </p:sp>
      <p:sp>
        <p:nvSpPr>
          <p:cNvPr id="35" name="brand-9">
            <a:extLst xmlns:a="http://schemas.openxmlformats.org/drawingml/2006/main">
              <a:ext uri="{FF2B5EF4-FFF2-40B4-BE49-F238E27FC236}">
                <a16:creationId xmlns:a16="http://schemas.microsoft.com/office/drawing/2014/main" id="{B112E3BB-DFB7-4F02-91C9-347E1094D734}"/>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1391688617"/>
      </p:ext>
    </p:extLst>
  </p:cSld>
</p:sld>
</file>

<file path=ppt/slides/slide15.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36" name="title-9">
            <a:extLst xmlns:a="http://schemas.openxmlformats.org/drawingml/2006/main">
              <a:ext uri="{FF2B5EF4-FFF2-40B4-BE49-F238E27FC236}">
                <a16:creationId xmlns:a16="http://schemas.microsoft.com/office/drawing/2014/main" id="{4C73BD00-A2DE-49B5-BAFA-99C4ADF5BE23}"/>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Roadmap: prove enforcement, then expand</a:t>
            </a:r>
          </a:p>
        </p:txBody>
      </p:sp>
      <p:sp>
        <p:nvSpPr>
          <p:cNvPr id="2" name="subtitle-9">
            <a:extLst xmlns:a="http://schemas.openxmlformats.org/drawingml/2006/main">
              <a:ext uri="{FF2B5EF4-FFF2-40B4-BE49-F238E27FC236}">
                <a16:creationId xmlns:a16="http://schemas.microsoft.com/office/drawing/2014/main" id="{416668E3-A93D-4622-A2D8-11C1608AF9D2}"/>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Trust grows in stages: reproducible local proof, one certified target, then scale.</a:t>
            </a:r>
          </a:p>
        </p:txBody>
      </p:sp>
      <p:sp>
        <p:nvSpPr>
          <p:cNvPr id="3" name="top-accent-9">
            <a:extLst xmlns:a="http://schemas.openxmlformats.org/drawingml/2006/main">
              <a:ext uri="{FF2B5EF4-FFF2-40B4-BE49-F238E27FC236}">
                <a16:creationId xmlns:a16="http://schemas.microsoft.com/office/drawing/2014/main" id="{FB18E914-8A72-4C23-83DC-83667C1A3D05}"/>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9">
            <a:extLst xmlns:a="http://schemas.openxmlformats.org/drawingml/2006/main">
              <a:ext uri="{FF2B5EF4-FFF2-40B4-BE49-F238E27FC236}">
                <a16:creationId xmlns:a16="http://schemas.microsoft.com/office/drawing/2014/main" id="{F4C91E87-BD8A-44C4-9A25-AC3C3AC68431}"/>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PUBLIC ROADMAP</a:t>
            </a:r>
          </a:p>
        </p:txBody>
      </p:sp>
      <p:sp>
        <p:nvSpPr>
          <p:cNvPr id="5" name="page-9">
            <a:extLst xmlns:a="http://schemas.openxmlformats.org/drawingml/2006/main">
              <a:ext uri="{FF2B5EF4-FFF2-40B4-BE49-F238E27FC236}">
                <a16:creationId xmlns:a16="http://schemas.microsoft.com/office/drawing/2014/main" id="{BF242CCA-07DF-4B74-9D95-10AD31EA3FA7}"/>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15</a:t>
            </a:r>
          </a:p>
        </p:txBody>
      </p:sp>
      <p:sp>
        <p:nvSpPr>
          <p:cNvPr id="6" name="decision-accent-0">
            <a:extLst xmlns:a="http://schemas.openxmlformats.org/drawingml/2006/main">
              <a:ext uri="{FF2B5EF4-FFF2-40B4-BE49-F238E27FC236}">
                <a16:creationId xmlns:a16="http://schemas.microsoft.com/office/drawing/2014/main" id="{57800E63-16B5-445A-A654-FD9DFBC7E3FA}"/>
              </a:ext>
            </a:extLst>
          </p:cNvPr>
          <p:cNvSpPr>
            <a:spLocks xmlns:a="http://schemas.openxmlformats.org/drawingml/2006/main" noGrp="1"/>
          </p:cNvSpPr>
          <p:nvPr/>
        </p:nvSpPr>
        <p:spPr>
          <a:xfrm xmlns:a="http://schemas.openxmlformats.org/drawingml/2006/main">
            <a:off x="609600" y="2343150"/>
            <a:ext cx="3143250" cy="38100"/>
          </a:xfrm>
          <a:prstGeom xmlns:a="http://schemas.openxmlformats.org/drawingml/2006/main" prst="roundRect">
            <a:avLst>
              <a:gd name="adj" fmla="val 50000"/>
            </a:avLst>
          </a:prstGeom>
          <a:solidFill xmlns:a="http://schemas.openxmlformats.org/drawingml/2006/main">
            <a:srgbClr val="38BDF8"/>
          </a:solidFill>
          <a:ln xmlns:a="http://schemas.openxmlformats.org/drawingml/2006/main" w="0">
            <a:noFill/>
            <a:prstDash val="solid"/>
          </a:ln>
        </p:spPr>
      </p:sp>
      <p:sp>
        <p:nvSpPr>
          <p:cNvPr id="7" name="decision-label-0">
            <a:extLst xmlns:a="http://schemas.openxmlformats.org/drawingml/2006/main">
              <a:ext uri="{FF2B5EF4-FFF2-40B4-BE49-F238E27FC236}">
                <a16:creationId xmlns:a16="http://schemas.microsoft.com/office/drawing/2014/main" id="{22491B48-158F-4650-ADB1-D9724C10B79F}"/>
              </a:ext>
            </a:extLst>
          </p:cNvPr>
          <p:cNvSpPr>
            <a:spLocks xmlns:a="http://schemas.openxmlformats.org/drawingml/2006/main" noGrp="1"/>
          </p:cNvSpPr>
          <p:nvPr/>
        </p:nvSpPr>
        <p:spPr>
          <a:xfrm xmlns:a="http://schemas.openxmlformats.org/drawingml/2006/main">
            <a:off x="609600" y="26479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38BDF8"/>
                </a:solidFill>
                <a:latin typeface="Aptos"/>
                <a:ea typeface="Aptos"/>
                <a:cs typeface="Aptos"/>
              </a:defRPr>
            </a:pPr>
            <a:r>
              <a:rPr sz="1050" b="1">
                <a:solidFill>
                  <a:srgbClr val="38BDF8"/>
                </a:solidFill>
                <a:latin typeface="Aptos"/>
                <a:ea typeface="Aptos"/>
                <a:cs typeface="Aptos"/>
              </a:rPr>
              <a:t>NOW · v0.1</a:t>
            </a:r>
          </a:p>
        </p:txBody>
      </p:sp>
      <p:sp>
        <p:nvSpPr>
          <p:cNvPr id="8" name="decision-title-0">
            <a:extLst xmlns:a="http://schemas.openxmlformats.org/drawingml/2006/main">
              <a:ext uri="{FF2B5EF4-FFF2-40B4-BE49-F238E27FC236}">
                <a16:creationId xmlns:a16="http://schemas.microsoft.com/office/drawing/2014/main" id="{D13498F6-3376-4090-A387-60CA829307DF}"/>
              </a:ext>
            </a:extLst>
          </p:cNvPr>
          <p:cNvSpPr>
            <a:spLocks xmlns:a="http://schemas.openxmlformats.org/drawingml/2006/main" noGrp="1"/>
          </p:cNvSpPr>
          <p:nvPr/>
        </p:nvSpPr>
        <p:spPr>
          <a:xfrm xmlns:a="http://schemas.openxmlformats.org/drawingml/2006/main">
            <a:off x="609600" y="3048000"/>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Technical Preview</a:t>
            </a:r>
          </a:p>
        </p:txBody>
      </p:sp>
      <p:sp>
        <p:nvSpPr>
          <p:cNvPr id="9" name="decision-0-0-dot">
            <a:extLst xmlns:a="http://schemas.openxmlformats.org/drawingml/2006/main">
              <a:ext uri="{FF2B5EF4-FFF2-40B4-BE49-F238E27FC236}">
                <a16:creationId xmlns:a16="http://schemas.microsoft.com/office/drawing/2014/main" id="{2972C95D-7FF7-4F84-B204-BD9595FBE40A}"/>
              </a:ext>
            </a:extLst>
          </p:cNvPr>
          <p:cNvSpPr>
            <a:spLocks xmlns:a="http://schemas.openxmlformats.org/drawingml/2006/main" noGrp="1"/>
          </p:cNvSpPr>
          <p:nvPr/>
        </p:nvSpPr>
        <p:spPr>
          <a:xfrm xmlns:a="http://schemas.openxmlformats.org/drawingml/2006/main">
            <a:off x="609600" y="3819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0" name="decision-0-0">
            <a:extLst xmlns:a="http://schemas.openxmlformats.org/drawingml/2006/main">
              <a:ext uri="{FF2B5EF4-FFF2-40B4-BE49-F238E27FC236}">
                <a16:creationId xmlns:a16="http://schemas.microsoft.com/office/drawing/2014/main" id="{1FC5A3BC-472D-492A-A790-109CFC75582E}"/>
              </a:ext>
            </a:extLst>
          </p:cNvPr>
          <p:cNvSpPr>
            <a:spLocks xmlns:a="http://schemas.openxmlformats.org/drawingml/2006/main" noGrp="1"/>
          </p:cNvSpPr>
          <p:nvPr/>
        </p:nvSpPr>
        <p:spPr>
          <a:xfrm xmlns:a="http://schemas.openxmlformats.org/drawingml/2006/main">
            <a:off x="800100" y="3733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One-command local demo</a:t>
            </a:r>
          </a:p>
        </p:txBody>
      </p:sp>
      <p:sp>
        <p:nvSpPr>
          <p:cNvPr id="11" name="decision-0-1-dot">
            <a:extLst xmlns:a="http://schemas.openxmlformats.org/drawingml/2006/main">
              <a:ext uri="{FF2B5EF4-FFF2-40B4-BE49-F238E27FC236}">
                <a16:creationId xmlns:a16="http://schemas.microsoft.com/office/drawing/2014/main" id="{208BED63-CEA2-4C36-956F-EBD2A1EE79C5}"/>
              </a:ext>
            </a:extLst>
          </p:cNvPr>
          <p:cNvSpPr>
            <a:spLocks xmlns:a="http://schemas.openxmlformats.org/drawingml/2006/main" noGrp="1"/>
          </p:cNvSpPr>
          <p:nvPr/>
        </p:nvSpPr>
        <p:spPr>
          <a:xfrm xmlns:a="http://schemas.openxmlformats.org/drawingml/2006/main">
            <a:off x="609600" y="43910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2" name="decision-0-1">
            <a:extLst xmlns:a="http://schemas.openxmlformats.org/drawingml/2006/main">
              <a:ext uri="{FF2B5EF4-FFF2-40B4-BE49-F238E27FC236}">
                <a16:creationId xmlns:a16="http://schemas.microsoft.com/office/drawing/2014/main" id="{A8C4C40F-14AE-432B-B8A6-B4A6D241496E}"/>
              </a:ext>
            </a:extLst>
          </p:cNvPr>
          <p:cNvSpPr>
            <a:spLocks xmlns:a="http://schemas.openxmlformats.org/drawingml/2006/main" noGrp="1"/>
          </p:cNvSpPr>
          <p:nvPr/>
        </p:nvSpPr>
        <p:spPr>
          <a:xfrm xmlns:a="http://schemas.openxmlformats.org/drawingml/2006/main">
            <a:off x="800100" y="43053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196 automated checks</a:t>
            </a:r>
          </a:p>
        </p:txBody>
      </p:sp>
      <p:sp>
        <p:nvSpPr>
          <p:cNvPr id="13" name="decision-0-2-dot">
            <a:extLst xmlns:a="http://schemas.openxmlformats.org/drawingml/2006/main">
              <a:ext uri="{FF2B5EF4-FFF2-40B4-BE49-F238E27FC236}">
                <a16:creationId xmlns:a16="http://schemas.microsoft.com/office/drawing/2014/main" id="{2E4395D6-9C5B-4AA6-A567-82E07E697A65}"/>
              </a:ext>
            </a:extLst>
          </p:cNvPr>
          <p:cNvSpPr>
            <a:spLocks xmlns:a="http://schemas.openxmlformats.org/drawingml/2006/main" noGrp="1"/>
          </p:cNvSpPr>
          <p:nvPr/>
        </p:nvSpPr>
        <p:spPr>
          <a:xfrm xmlns:a="http://schemas.openxmlformats.org/drawingml/2006/main">
            <a:off x="609600" y="4962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4" name="decision-0-2">
            <a:extLst xmlns:a="http://schemas.openxmlformats.org/drawingml/2006/main">
              <a:ext uri="{FF2B5EF4-FFF2-40B4-BE49-F238E27FC236}">
                <a16:creationId xmlns:a16="http://schemas.microsoft.com/office/drawing/2014/main" id="{499EE4D9-5FC5-4CC4-B842-316DD5F1D374}"/>
              </a:ext>
            </a:extLst>
          </p:cNvPr>
          <p:cNvSpPr>
            <a:spLocks xmlns:a="http://schemas.openxmlformats.org/drawingml/2006/main" noGrp="1"/>
          </p:cNvSpPr>
          <p:nvPr/>
        </p:nvSpPr>
        <p:spPr>
          <a:xfrm xmlns:a="http://schemas.openxmlformats.org/drawingml/2006/main">
            <a:off x="800100" y="4876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Five external evaluations</a:t>
            </a:r>
          </a:p>
        </p:txBody>
      </p:sp>
      <p:sp>
        <p:nvSpPr>
          <p:cNvPr id="15" name="decision-accent-1">
            <a:extLst xmlns:a="http://schemas.openxmlformats.org/drawingml/2006/main">
              <a:ext uri="{FF2B5EF4-FFF2-40B4-BE49-F238E27FC236}">
                <a16:creationId xmlns:a16="http://schemas.microsoft.com/office/drawing/2014/main" id="{89881E43-B4B0-4510-A644-E7BA2B571821}"/>
              </a:ext>
            </a:extLst>
          </p:cNvPr>
          <p:cNvSpPr>
            <a:spLocks xmlns:a="http://schemas.openxmlformats.org/drawingml/2006/main" noGrp="1"/>
          </p:cNvSpPr>
          <p:nvPr/>
        </p:nvSpPr>
        <p:spPr>
          <a:xfrm xmlns:a="http://schemas.openxmlformats.org/drawingml/2006/main">
            <a:off x="4305300" y="2343150"/>
            <a:ext cx="314325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16" name="decision-label-1">
            <a:extLst xmlns:a="http://schemas.openxmlformats.org/drawingml/2006/main">
              <a:ext uri="{FF2B5EF4-FFF2-40B4-BE49-F238E27FC236}">
                <a16:creationId xmlns:a16="http://schemas.microsoft.com/office/drawing/2014/main" id="{3A5A2080-CC90-4299-9287-D1E133E6A2E1}"/>
              </a:ext>
            </a:extLst>
          </p:cNvPr>
          <p:cNvSpPr>
            <a:spLocks xmlns:a="http://schemas.openxmlformats.org/drawingml/2006/main" noGrp="1"/>
          </p:cNvSpPr>
          <p:nvPr/>
        </p:nvSpPr>
        <p:spPr>
          <a:xfrm xmlns:a="http://schemas.openxmlformats.org/drawingml/2006/main">
            <a:off x="4305300" y="26479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2DD4BF"/>
                </a:solidFill>
                <a:latin typeface="Aptos"/>
                <a:ea typeface="Aptos"/>
                <a:cs typeface="Aptos"/>
              </a:defRPr>
            </a:pPr>
            <a:r>
              <a:rPr sz="1050" b="1">
                <a:solidFill>
                  <a:srgbClr val="2DD4BF"/>
                </a:solidFill>
                <a:latin typeface="Aptos"/>
                <a:ea typeface="Aptos"/>
                <a:cs typeface="Aptos"/>
              </a:rPr>
              <a:t>NEXT · v0.2</a:t>
            </a:r>
          </a:p>
        </p:txBody>
      </p:sp>
      <p:sp>
        <p:nvSpPr>
          <p:cNvPr id="17" name="decision-title-1">
            <a:extLst xmlns:a="http://schemas.openxmlformats.org/drawingml/2006/main">
              <a:ext uri="{FF2B5EF4-FFF2-40B4-BE49-F238E27FC236}">
                <a16:creationId xmlns:a16="http://schemas.microsoft.com/office/drawing/2014/main" id="{4F6698AE-D1ED-4326-9C20-44F1E26894BC}"/>
              </a:ext>
            </a:extLst>
          </p:cNvPr>
          <p:cNvSpPr>
            <a:spLocks xmlns:a="http://schemas.openxmlformats.org/drawingml/2006/main" noGrp="1"/>
          </p:cNvSpPr>
          <p:nvPr/>
        </p:nvSpPr>
        <p:spPr>
          <a:xfrm xmlns:a="http://schemas.openxmlformats.org/drawingml/2006/main">
            <a:off x="4305300" y="3048000"/>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Prove one target</a:t>
            </a:r>
          </a:p>
        </p:txBody>
      </p:sp>
      <p:sp>
        <p:nvSpPr>
          <p:cNvPr id="18" name="decision-1-0-dot">
            <a:extLst xmlns:a="http://schemas.openxmlformats.org/drawingml/2006/main">
              <a:ext uri="{FF2B5EF4-FFF2-40B4-BE49-F238E27FC236}">
                <a16:creationId xmlns:a16="http://schemas.microsoft.com/office/drawing/2014/main" id="{7BACB87A-716A-4EB2-8B3F-7BEF104C360A}"/>
              </a:ext>
            </a:extLst>
          </p:cNvPr>
          <p:cNvSpPr>
            <a:spLocks xmlns:a="http://schemas.openxmlformats.org/drawingml/2006/main" noGrp="1"/>
          </p:cNvSpPr>
          <p:nvPr/>
        </p:nvSpPr>
        <p:spPr>
          <a:xfrm xmlns:a="http://schemas.openxmlformats.org/drawingml/2006/main">
            <a:off x="4305300" y="3819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9" name="decision-1-0">
            <a:extLst xmlns:a="http://schemas.openxmlformats.org/drawingml/2006/main">
              <a:ext uri="{FF2B5EF4-FFF2-40B4-BE49-F238E27FC236}">
                <a16:creationId xmlns:a16="http://schemas.microsoft.com/office/drawing/2014/main" id="{0D72FEBF-AA96-4C37-A3E1-BF155AC6DA21}"/>
              </a:ext>
            </a:extLst>
          </p:cNvPr>
          <p:cNvSpPr>
            <a:spLocks xmlns:a="http://schemas.openxmlformats.org/drawingml/2006/main" noGrp="1"/>
          </p:cNvSpPr>
          <p:nvPr/>
        </p:nvSpPr>
        <p:spPr>
          <a:xfrm xmlns:a="http://schemas.openxmlformats.org/drawingml/2006/main">
            <a:off x="4495800" y="3733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PostgreSQL RLS adapter</a:t>
            </a:r>
          </a:p>
        </p:txBody>
      </p:sp>
      <p:sp>
        <p:nvSpPr>
          <p:cNvPr id="20" name="decision-1-1-dot">
            <a:extLst xmlns:a="http://schemas.openxmlformats.org/drawingml/2006/main">
              <a:ext uri="{FF2B5EF4-FFF2-40B4-BE49-F238E27FC236}">
                <a16:creationId xmlns:a16="http://schemas.microsoft.com/office/drawing/2014/main" id="{387C4691-D86A-469D-A586-30E86613DA39}"/>
              </a:ext>
            </a:extLst>
          </p:cNvPr>
          <p:cNvSpPr>
            <a:spLocks xmlns:a="http://schemas.openxmlformats.org/drawingml/2006/main" noGrp="1"/>
          </p:cNvSpPr>
          <p:nvPr/>
        </p:nvSpPr>
        <p:spPr>
          <a:xfrm xmlns:a="http://schemas.openxmlformats.org/drawingml/2006/main">
            <a:off x="4305300" y="43910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1" name="decision-1-1">
            <a:extLst xmlns:a="http://schemas.openxmlformats.org/drawingml/2006/main">
              <a:ext uri="{FF2B5EF4-FFF2-40B4-BE49-F238E27FC236}">
                <a16:creationId xmlns:a16="http://schemas.microsoft.com/office/drawing/2014/main" id="{5DB8D9D3-931C-45AE-AF86-CC3191F7466B}"/>
              </a:ext>
            </a:extLst>
          </p:cNvPr>
          <p:cNvSpPr>
            <a:spLocks xmlns:a="http://schemas.openxmlformats.org/drawingml/2006/main" noGrp="1"/>
          </p:cNvSpPr>
          <p:nvPr/>
        </p:nvSpPr>
        <p:spPr>
          <a:xfrm xmlns:a="http://schemas.openxmlformats.org/drawingml/2006/main">
            <a:off x="4495800" y="43053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Apply, read back, drift</a:t>
            </a:r>
          </a:p>
        </p:txBody>
      </p:sp>
      <p:sp>
        <p:nvSpPr>
          <p:cNvPr id="22" name="decision-1-2-dot">
            <a:extLst xmlns:a="http://schemas.openxmlformats.org/drawingml/2006/main">
              <a:ext uri="{FF2B5EF4-FFF2-40B4-BE49-F238E27FC236}">
                <a16:creationId xmlns:a16="http://schemas.microsoft.com/office/drawing/2014/main" id="{93945EFA-2D3C-4E89-BB20-0D45B33C106B}"/>
              </a:ext>
            </a:extLst>
          </p:cNvPr>
          <p:cNvSpPr>
            <a:spLocks xmlns:a="http://schemas.openxmlformats.org/drawingml/2006/main" noGrp="1"/>
          </p:cNvSpPr>
          <p:nvPr/>
        </p:nvSpPr>
        <p:spPr>
          <a:xfrm xmlns:a="http://schemas.openxmlformats.org/drawingml/2006/main">
            <a:off x="4305300" y="4962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3" name="decision-1-2">
            <a:extLst xmlns:a="http://schemas.openxmlformats.org/drawingml/2006/main">
              <a:ext uri="{FF2B5EF4-FFF2-40B4-BE49-F238E27FC236}">
                <a16:creationId xmlns:a16="http://schemas.microsoft.com/office/drawing/2014/main" id="{CB3794E4-3EDA-4862-AF02-4BE216C15F6C}"/>
              </a:ext>
            </a:extLst>
          </p:cNvPr>
          <p:cNvSpPr>
            <a:spLocks xmlns:a="http://schemas.openxmlformats.org/drawingml/2006/main" noGrp="1"/>
          </p:cNvSpPr>
          <p:nvPr/>
        </p:nvSpPr>
        <p:spPr>
          <a:xfrm xmlns:a="http://schemas.openxmlformats.org/drawingml/2006/main">
            <a:off x="4495800" y="4876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AuthZEN 1.0 interop</a:t>
            </a:r>
          </a:p>
        </p:txBody>
      </p:sp>
      <p:sp>
        <p:nvSpPr>
          <p:cNvPr id="24" name="decision-accent-2">
            <a:extLst xmlns:a="http://schemas.openxmlformats.org/drawingml/2006/main">
              <a:ext uri="{FF2B5EF4-FFF2-40B4-BE49-F238E27FC236}">
                <a16:creationId xmlns:a16="http://schemas.microsoft.com/office/drawing/2014/main" id="{B911D945-5BF4-414A-A017-BA3677F34F62}"/>
              </a:ext>
            </a:extLst>
          </p:cNvPr>
          <p:cNvSpPr>
            <a:spLocks xmlns:a="http://schemas.openxmlformats.org/drawingml/2006/main" noGrp="1"/>
          </p:cNvSpPr>
          <p:nvPr/>
        </p:nvSpPr>
        <p:spPr>
          <a:xfrm xmlns:a="http://schemas.openxmlformats.org/drawingml/2006/main">
            <a:off x="8001000" y="2343150"/>
            <a:ext cx="3143250" cy="38100"/>
          </a:xfrm>
          <a:prstGeom xmlns:a="http://schemas.openxmlformats.org/drawingml/2006/main" prst="roundRect">
            <a:avLst>
              <a:gd name="adj" fmla="val 50000"/>
            </a:avLst>
          </a:prstGeom>
          <a:solidFill xmlns:a="http://schemas.openxmlformats.org/drawingml/2006/main">
            <a:srgbClr val="F4B942"/>
          </a:solidFill>
          <a:ln xmlns:a="http://schemas.openxmlformats.org/drawingml/2006/main" w="0">
            <a:noFill/>
            <a:prstDash val="solid"/>
          </a:ln>
        </p:spPr>
      </p:sp>
      <p:sp>
        <p:nvSpPr>
          <p:cNvPr id="25" name="decision-label-2">
            <a:extLst xmlns:a="http://schemas.openxmlformats.org/drawingml/2006/main">
              <a:ext uri="{FF2B5EF4-FFF2-40B4-BE49-F238E27FC236}">
                <a16:creationId xmlns:a16="http://schemas.microsoft.com/office/drawing/2014/main" id="{7E87B72F-F401-4638-BD7F-FF681BEF1567}"/>
              </a:ext>
            </a:extLst>
          </p:cNvPr>
          <p:cNvSpPr>
            <a:spLocks xmlns:a="http://schemas.openxmlformats.org/drawingml/2006/main" noGrp="1"/>
          </p:cNvSpPr>
          <p:nvPr/>
        </p:nvSpPr>
        <p:spPr>
          <a:xfrm xmlns:a="http://schemas.openxmlformats.org/drawingml/2006/main">
            <a:off x="8001000" y="26479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F4B942"/>
                </a:solidFill>
                <a:latin typeface="Aptos"/>
                <a:ea typeface="Aptos"/>
                <a:cs typeface="Aptos"/>
              </a:defRPr>
            </a:pPr>
            <a:r>
              <a:rPr sz="1050" b="1">
                <a:solidFill>
                  <a:srgbClr val="F4B942"/>
                </a:solidFill>
                <a:latin typeface="Aptos"/>
                <a:ea typeface="Aptos"/>
                <a:cs typeface="Aptos"/>
              </a:rPr>
              <a:t>LATER · v0.3</a:t>
            </a:r>
          </a:p>
        </p:txBody>
      </p:sp>
      <p:sp>
        <p:nvSpPr>
          <p:cNvPr id="26" name="decision-title-2">
            <a:extLst xmlns:a="http://schemas.openxmlformats.org/drawingml/2006/main">
              <a:ext uri="{FF2B5EF4-FFF2-40B4-BE49-F238E27FC236}">
                <a16:creationId xmlns:a16="http://schemas.microsoft.com/office/drawing/2014/main" id="{11D5AA0A-E2C4-45D7-9E1B-E948F0E4CF24}"/>
              </a:ext>
            </a:extLst>
          </p:cNvPr>
          <p:cNvSpPr>
            <a:spLocks xmlns:a="http://schemas.openxmlformats.org/drawingml/2006/main" noGrp="1"/>
          </p:cNvSpPr>
          <p:nvPr/>
        </p:nvSpPr>
        <p:spPr>
          <a:xfrm xmlns:a="http://schemas.openxmlformats.org/drawingml/2006/main">
            <a:off x="8001000" y="3048000"/>
            <a:ext cx="3143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Broaden evidence</a:t>
            </a:r>
          </a:p>
        </p:txBody>
      </p:sp>
      <p:sp>
        <p:nvSpPr>
          <p:cNvPr id="27" name="decision-2-0-dot">
            <a:extLst xmlns:a="http://schemas.openxmlformats.org/drawingml/2006/main">
              <a:ext uri="{FF2B5EF4-FFF2-40B4-BE49-F238E27FC236}">
                <a16:creationId xmlns:a16="http://schemas.microsoft.com/office/drawing/2014/main" id="{4220A6B7-3EFB-43A1-A593-B07B135080FF}"/>
              </a:ext>
            </a:extLst>
          </p:cNvPr>
          <p:cNvSpPr>
            <a:spLocks xmlns:a="http://schemas.openxmlformats.org/drawingml/2006/main" noGrp="1"/>
          </p:cNvSpPr>
          <p:nvPr/>
        </p:nvSpPr>
        <p:spPr>
          <a:xfrm xmlns:a="http://schemas.openxmlformats.org/drawingml/2006/main">
            <a:off x="8001000" y="3819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8" name="decision-2-0">
            <a:extLst xmlns:a="http://schemas.openxmlformats.org/drawingml/2006/main">
              <a:ext uri="{FF2B5EF4-FFF2-40B4-BE49-F238E27FC236}">
                <a16:creationId xmlns:a16="http://schemas.microsoft.com/office/drawing/2014/main" id="{E5C90706-88F8-4FD5-BF5F-F295AD26D14A}"/>
              </a:ext>
            </a:extLst>
          </p:cNvPr>
          <p:cNvSpPr>
            <a:spLocks xmlns:a="http://schemas.openxmlformats.org/drawingml/2006/main" noGrp="1"/>
          </p:cNvSpPr>
          <p:nvPr/>
        </p:nvSpPr>
        <p:spPr>
          <a:xfrm xmlns:a="http://schemas.openxmlformats.org/drawingml/2006/main">
            <a:off x="8191500" y="3733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Second certified adapter</a:t>
            </a:r>
          </a:p>
        </p:txBody>
      </p:sp>
      <p:sp>
        <p:nvSpPr>
          <p:cNvPr id="29" name="decision-2-1-dot">
            <a:extLst xmlns:a="http://schemas.openxmlformats.org/drawingml/2006/main">
              <a:ext uri="{FF2B5EF4-FFF2-40B4-BE49-F238E27FC236}">
                <a16:creationId xmlns:a16="http://schemas.microsoft.com/office/drawing/2014/main" id="{57D0565C-60F1-4E5B-B6F6-5979A902F611}"/>
              </a:ext>
            </a:extLst>
          </p:cNvPr>
          <p:cNvSpPr>
            <a:spLocks xmlns:a="http://schemas.openxmlformats.org/drawingml/2006/main" noGrp="1"/>
          </p:cNvSpPr>
          <p:nvPr/>
        </p:nvSpPr>
        <p:spPr>
          <a:xfrm xmlns:a="http://schemas.openxmlformats.org/drawingml/2006/main">
            <a:off x="8001000" y="43910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30" name="decision-2-1">
            <a:extLst xmlns:a="http://schemas.openxmlformats.org/drawingml/2006/main">
              <a:ext uri="{FF2B5EF4-FFF2-40B4-BE49-F238E27FC236}">
                <a16:creationId xmlns:a16="http://schemas.microsoft.com/office/drawing/2014/main" id="{93AC8937-A825-4CD3-8805-D56B0BD21948}"/>
              </a:ext>
            </a:extLst>
          </p:cNvPr>
          <p:cNvSpPr>
            <a:spLocks xmlns:a="http://schemas.openxmlformats.org/drawingml/2006/main" noGrp="1"/>
          </p:cNvSpPr>
          <p:nvPr/>
        </p:nvSpPr>
        <p:spPr>
          <a:xfrm xmlns:a="http://schemas.openxmlformats.org/drawingml/2006/main">
            <a:off x="8191500" y="43053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Community conformance kit</a:t>
            </a:r>
          </a:p>
        </p:txBody>
      </p:sp>
      <p:sp>
        <p:nvSpPr>
          <p:cNvPr id="31" name="decision-2-2-dot">
            <a:extLst xmlns:a="http://schemas.openxmlformats.org/drawingml/2006/main">
              <a:ext uri="{FF2B5EF4-FFF2-40B4-BE49-F238E27FC236}">
                <a16:creationId xmlns:a16="http://schemas.microsoft.com/office/drawing/2014/main" id="{522DC31E-2C5C-490C-A78D-D70433E9732A}"/>
              </a:ext>
            </a:extLst>
          </p:cNvPr>
          <p:cNvSpPr>
            <a:spLocks xmlns:a="http://schemas.openxmlformats.org/drawingml/2006/main" noGrp="1"/>
          </p:cNvSpPr>
          <p:nvPr/>
        </p:nvSpPr>
        <p:spPr>
          <a:xfrm xmlns:a="http://schemas.openxmlformats.org/drawingml/2006/main">
            <a:off x="8001000" y="49625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32" name="decision-2-2">
            <a:extLst xmlns:a="http://schemas.openxmlformats.org/drawingml/2006/main">
              <a:ext uri="{FF2B5EF4-FFF2-40B4-BE49-F238E27FC236}">
                <a16:creationId xmlns:a16="http://schemas.microsoft.com/office/drawing/2014/main" id="{3D94860B-328D-4B3A-A713-FD2E3416F661}"/>
              </a:ext>
            </a:extLst>
          </p:cNvPr>
          <p:cNvSpPr>
            <a:spLocks xmlns:a="http://schemas.openxmlformats.org/drawingml/2006/main" noGrp="1"/>
          </p:cNvSpPr>
          <p:nvPr/>
        </p:nvSpPr>
        <p:spPr>
          <a:xfrm xmlns:a="http://schemas.openxmlformats.org/drawingml/2006/main">
            <a:off x="8191500" y="4876800"/>
            <a:ext cx="2952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Pilot case study + SBOM</a:t>
            </a:r>
          </a:p>
        </p:txBody>
      </p:sp>
      <p:sp>
        <p:nvSpPr>
          <p:cNvPr id="33" name="decision-callout">
            <a:extLst xmlns:a="http://schemas.openxmlformats.org/drawingml/2006/main">
              <a:ext uri="{FF2B5EF4-FFF2-40B4-BE49-F238E27FC236}">
                <a16:creationId xmlns:a16="http://schemas.microsoft.com/office/drawing/2014/main" id="{974E09E0-C6BE-4454-9334-85B251BC9C2D}"/>
              </a:ext>
            </a:extLst>
          </p:cNvPr>
          <p:cNvSpPr>
            <a:spLocks xmlns:a="http://schemas.openxmlformats.org/drawingml/2006/main" noGrp="1"/>
          </p:cNvSpPr>
          <p:nvPr/>
        </p:nvSpPr>
        <p:spPr>
          <a:xfrm xmlns:a="http://schemas.openxmlformats.org/drawingml/2006/main">
            <a:off x="609600" y="5676900"/>
            <a:ext cx="10972800" cy="685800"/>
          </a:xfrm>
          <a:prstGeom xmlns:a="http://schemas.openxmlformats.org/drawingml/2006/main" prst="roundRect">
            <a:avLst>
              <a:gd name="adj" fmla="val 16667"/>
            </a:avLst>
          </a:prstGeom>
          <a:solidFill xmlns:a="http://schemas.openxmlformats.org/drawingml/2006/main">
            <a:srgbClr val="103B3B"/>
          </a:solidFill>
          <a:ln xmlns:a="http://schemas.openxmlformats.org/drawingml/2006/main" w="9525">
            <a:solidFill>
              <a:srgbClr val="1D615D"/>
            </a:solidFill>
            <a:prstDash val="solid"/>
          </a:ln>
        </p:spPr>
      </p:sp>
      <p:sp>
        <p:nvSpPr>
          <p:cNvPr id="34" name="decision-callout-text">
            <a:extLst xmlns:a="http://schemas.openxmlformats.org/drawingml/2006/main">
              <a:ext uri="{FF2B5EF4-FFF2-40B4-BE49-F238E27FC236}">
                <a16:creationId xmlns:a16="http://schemas.microsoft.com/office/drawing/2014/main" id="{600489BF-E3C0-41B7-800E-BC16AAA15391}"/>
              </a:ext>
            </a:extLst>
          </p:cNvPr>
          <p:cNvSpPr>
            <a:spLocks xmlns:a="http://schemas.openxmlformats.org/drawingml/2006/main" noGrp="1"/>
          </p:cNvSpPr>
          <p:nvPr/>
        </p:nvSpPr>
        <p:spPr>
          <a:xfrm xmlns:a="http://schemas.openxmlformats.org/drawingml/2006/main">
            <a:off x="876300" y="5876925"/>
            <a:ext cx="1028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8000"/>
              </a:lnSpc>
              <a:buNone/>
              <a:defRPr sz="1800" b="1">
                <a:solidFill>
                  <a:srgbClr val="EDF6F7"/>
                </a:solidFill>
                <a:latin typeface="Aptos"/>
                <a:ea typeface="Aptos"/>
                <a:cs typeface="Aptos"/>
              </a:defRPr>
            </a:pPr>
            <a:r>
              <a:rPr sz="1800" b="1">
                <a:solidFill>
                  <a:srgbClr val="EDF6F7"/>
                </a:solidFill>
                <a:latin typeface="Aptos"/>
                <a:ea typeface="Aptos"/>
                <a:cs typeface="Aptos"/>
              </a:rPr>
              <a:t>Scale after independent install, isolation, drift, and revocation evidence.</a:t>
            </a:r>
          </a:p>
        </p:txBody>
      </p:sp>
      <p:sp>
        <p:nvSpPr>
          <p:cNvPr id="35" name="brand-9">
            <a:extLst xmlns:a="http://schemas.openxmlformats.org/drawingml/2006/main">
              <a:ext uri="{FF2B5EF4-FFF2-40B4-BE49-F238E27FC236}">
                <a16:creationId xmlns:a16="http://schemas.microsoft.com/office/drawing/2014/main" id="{B112E3BB-DFB7-4F02-91C9-347E1094D734}"/>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1391688617"/>
      </p:ext>
    </p:extLst>
  </p:cSld>
</p:sld>
</file>

<file path=ppt/slides/slide2.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6" name="title-2">
            <a:extLst xmlns:a="http://schemas.openxmlformats.org/drawingml/2006/main">
              <a:ext uri="{FF2B5EF4-FFF2-40B4-BE49-F238E27FC236}">
                <a16:creationId xmlns:a16="http://schemas.microsoft.com/office/drawing/2014/main" id="{E2FE28E2-2D96-4D1E-B595-5BFC76B99812}"/>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The problem: policy fragments as data moves</a:t>
            </a:r>
          </a:p>
        </p:txBody>
      </p:sp>
      <p:sp>
        <p:nvSpPr>
          <p:cNvPr id="2" name="subtitle-2">
            <a:extLst xmlns:a="http://schemas.openxmlformats.org/drawingml/2006/main">
              <a:ext uri="{FF2B5EF4-FFF2-40B4-BE49-F238E27FC236}">
                <a16:creationId xmlns:a16="http://schemas.microsoft.com/office/drawing/2014/main" id="{D9D18AD1-0EDC-4CE5-9AD2-F9FEBF6B5046}"/>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S/4, BW, ES, ADF, and BOBJ converge in one synthetic test store; isolation is validated across 100K records.</a:t>
            </a:r>
          </a:p>
        </p:txBody>
      </p:sp>
      <p:sp>
        <p:nvSpPr>
          <p:cNvPr id="3" name="top-accent-2">
            <a:extLst xmlns:a="http://schemas.openxmlformats.org/drawingml/2006/main">
              <a:ext uri="{FF2B5EF4-FFF2-40B4-BE49-F238E27FC236}">
                <a16:creationId xmlns:a16="http://schemas.microsoft.com/office/drawing/2014/main" id="{EB35548A-699F-4547-9859-60B340520AB6}"/>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2">
            <a:extLst xmlns:a="http://schemas.openxmlformats.org/drawingml/2006/main">
              <a:ext uri="{FF2B5EF4-FFF2-40B4-BE49-F238E27FC236}">
                <a16:creationId xmlns:a16="http://schemas.microsoft.com/office/drawing/2014/main" id="{ECD0F0B8-1B6A-4B91-802A-C814DAAC875C}"/>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PROBLEM STATEMENT</a:t>
            </a:r>
          </a:p>
        </p:txBody>
      </p:sp>
      <p:sp>
        <p:nvSpPr>
          <p:cNvPr id="5" name="page-2">
            <a:extLst xmlns:a="http://schemas.openxmlformats.org/drawingml/2006/main">
              <a:ext uri="{FF2B5EF4-FFF2-40B4-BE49-F238E27FC236}">
                <a16:creationId xmlns:a16="http://schemas.microsoft.com/office/drawing/2014/main" id="{EF948101-F8C5-4294-AF35-6CCDD1CDFA2D}"/>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02</a:t>
            </a:r>
          </a:p>
        </p:txBody>
      </p:sp>
      <p:sp>
        <p:nvSpPr>
          <p:cNvPr id="6" name="system-0">
            <a:extLst xmlns:a="http://schemas.openxmlformats.org/drawingml/2006/main">
              <a:ext uri="{FF2B5EF4-FFF2-40B4-BE49-F238E27FC236}">
                <a16:creationId xmlns:a16="http://schemas.microsoft.com/office/drawing/2014/main" id="{33AE2063-7067-4605-B3CB-8D22FE47D5A3}"/>
              </a:ext>
            </a:extLst>
          </p:cNvPr>
          <p:cNvSpPr>
            <a:spLocks xmlns:a="http://schemas.openxmlformats.org/drawingml/2006/main" noGrp="1"/>
          </p:cNvSpPr>
          <p:nvPr/>
        </p:nvSpPr>
        <p:spPr>
          <a:xfrm xmlns:a="http://schemas.openxmlformats.org/drawingml/2006/main">
            <a:off x="609600" y="2381250"/>
            <a:ext cx="1866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lnSpc>
                <a:spcPct val="108000"/>
              </a:lnSpc>
              <a:buNone/>
              <a:defRPr sz="1500" b="1">
                <a:solidFill>
                  <a:srgbClr val="2DD4BF"/>
                </a:solidFill>
                <a:latin typeface="Aptos"/>
                <a:ea typeface="Aptos"/>
                <a:cs typeface="Aptos"/>
              </a:defRPr>
            </a:pPr>
            <a:r>
              <a:rPr sz="1500" b="1">
                <a:solidFill>
                  <a:srgbClr val="2DD4BF"/>
                </a:solidFill>
                <a:latin typeface="Aptos"/>
                <a:ea typeface="Aptos"/>
                <a:cs typeface="Aptos"/>
              </a:rPr>
              <a:t>SAP</a:t>
            </a:r>
          </a:p>
        </p:txBody>
      </p:sp>
      <p:sp>
        <p:nvSpPr>
          <p:cNvPr id="7" name="system-link-0">
            <a:extLst xmlns:a="http://schemas.openxmlformats.org/drawingml/2006/main">
              <a:ext uri="{FF2B5EF4-FFF2-40B4-BE49-F238E27FC236}">
                <a16:creationId xmlns:a16="http://schemas.microsoft.com/office/drawing/2014/main" id="{1FDB9825-A15F-4DF4-B137-DCBDCE5A0255}"/>
              </a:ext>
            </a:extLst>
          </p:cNvPr>
          <p:cNvSpPr>
            <a:spLocks xmlns:a="http://schemas.openxmlformats.org/drawingml/2006/main" noGrp="1"/>
          </p:cNvSpPr>
          <p:nvPr/>
        </p:nvSpPr>
        <p:spPr>
          <a:xfrm xmlns:a="http://schemas.openxmlformats.org/drawingml/2006/main">
            <a:off x="2476500" y="2552700"/>
            <a:ext cx="266700" cy="1905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8" name="system-1">
            <a:extLst xmlns:a="http://schemas.openxmlformats.org/drawingml/2006/main">
              <a:ext uri="{FF2B5EF4-FFF2-40B4-BE49-F238E27FC236}">
                <a16:creationId xmlns:a16="http://schemas.microsoft.com/office/drawing/2014/main" id="{E732A971-6872-472D-92A1-8F9A85386A46}"/>
              </a:ext>
            </a:extLst>
          </p:cNvPr>
          <p:cNvSpPr>
            <a:spLocks xmlns:a="http://schemas.openxmlformats.org/drawingml/2006/main" noGrp="1"/>
          </p:cNvSpPr>
          <p:nvPr/>
        </p:nvSpPr>
        <p:spPr>
          <a:xfrm xmlns:a="http://schemas.openxmlformats.org/drawingml/2006/main">
            <a:off x="2743200" y="2381250"/>
            <a:ext cx="1866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lnSpc>
                <a:spcPct val="108000"/>
              </a:lnSpc>
              <a:buNone/>
              <a:defRPr sz="1500" b="1">
                <a:solidFill>
                  <a:srgbClr val="EDF6F7"/>
                </a:solidFill>
                <a:latin typeface="Aptos"/>
                <a:ea typeface="Aptos"/>
                <a:cs typeface="Aptos"/>
              </a:defRPr>
            </a:pPr>
            <a:r>
              <a:rPr sz="1500" b="1">
                <a:solidFill>
                  <a:srgbClr val="EDF6F7"/>
                </a:solidFill>
                <a:latin typeface="Aptos"/>
                <a:ea typeface="Aptos"/>
                <a:cs typeface="Aptos"/>
              </a:rPr>
              <a:t>BW</a:t>
            </a:r>
          </a:p>
        </p:txBody>
      </p:sp>
      <p:sp>
        <p:nvSpPr>
          <p:cNvPr id="9" name="system-link-1">
            <a:extLst xmlns:a="http://schemas.openxmlformats.org/drawingml/2006/main">
              <a:ext uri="{FF2B5EF4-FFF2-40B4-BE49-F238E27FC236}">
                <a16:creationId xmlns:a16="http://schemas.microsoft.com/office/drawing/2014/main" id="{29BC1B91-8DC0-4E77-BD20-C0C76E0E0989}"/>
              </a:ext>
            </a:extLst>
          </p:cNvPr>
          <p:cNvSpPr>
            <a:spLocks xmlns:a="http://schemas.openxmlformats.org/drawingml/2006/main" noGrp="1"/>
          </p:cNvSpPr>
          <p:nvPr/>
        </p:nvSpPr>
        <p:spPr>
          <a:xfrm xmlns:a="http://schemas.openxmlformats.org/drawingml/2006/main">
            <a:off x="4610100" y="2552700"/>
            <a:ext cx="266700" cy="1905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0" name="system-2">
            <a:extLst xmlns:a="http://schemas.openxmlformats.org/drawingml/2006/main">
              <a:ext uri="{FF2B5EF4-FFF2-40B4-BE49-F238E27FC236}">
                <a16:creationId xmlns:a16="http://schemas.microsoft.com/office/drawing/2014/main" id="{DAE3A306-3745-475E-AA84-E815BD5FAE0F}"/>
              </a:ext>
            </a:extLst>
          </p:cNvPr>
          <p:cNvSpPr>
            <a:spLocks xmlns:a="http://schemas.openxmlformats.org/drawingml/2006/main" noGrp="1"/>
          </p:cNvSpPr>
          <p:nvPr/>
        </p:nvSpPr>
        <p:spPr>
          <a:xfrm xmlns:a="http://schemas.openxmlformats.org/drawingml/2006/main">
            <a:off x="4876800" y="2381250"/>
            <a:ext cx="1866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lnSpc>
                <a:spcPct val="108000"/>
              </a:lnSpc>
              <a:buNone/>
              <a:defRPr sz="1500" b="1">
                <a:solidFill>
                  <a:srgbClr val="EDF6F7"/>
                </a:solidFill>
                <a:latin typeface="Aptos"/>
                <a:ea typeface="Aptos"/>
                <a:cs typeface="Aptos"/>
              </a:defRPr>
            </a:pPr>
            <a:r>
              <a:rPr sz="1500" b="1">
                <a:solidFill>
                  <a:srgbClr val="EDF6F7"/>
                </a:solidFill>
                <a:latin typeface="Aptos"/>
                <a:ea typeface="Aptos"/>
                <a:cs typeface="Aptos"/>
              </a:rPr>
              <a:t>ELASTICSEARCH</a:t>
            </a:r>
          </a:p>
        </p:txBody>
      </p:sp>
      <p:sp>
        <p:nvSpPr>
          <p:cNvPr id="11" name="system-link-2">
            <a:extLst xmlns:a="http://schemas.openxmlformats.org/drawingml/2006/main">
              <a:ext uri="{FF2B5EF4-FFF2-40B4-BE49-F238E27FC236}">
                <a16:creationId xmlns:a16="http://schemas.microsoft.com/office/drawing/2014/main" id="{81D1E395-47BE-480C-BE54-0E676A0EE9CC}"/>
              </a:ext>
            </a:extLst>
          </p:cNvPr>
          <p:cNvSpPr>
            <a:spLocks xmlns:a="http://schemas.openxmlformats.org/drawingml/2006/main" noGrp="1"/>
          </p:cNvSpPr>
          <p:nvPr/>
        </p:nvSpPr>
        <p:spPr>
          <a:xfrm xmlns:a="http://schemas.openxmlformats.org/drawingml/2006/main">
            <a:off x="6743700" y="2552700"/>
            <a:ext cx="266700" cy="1905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2" name="system-3">
            <a:extLst xmlns:a="http://schemas.openxmlformats.org/drawingml/2006/main">
              <a:ext uri="{FF2B5EF4-FFF2-40B4-BE49-F238E27FC236}">
                <a16:creationId xmlns:a16="http://schemas.microsoft.com/office/drawing/2014/main" id="{0FBD6278-96EA-474F-8D61-A31A8E051381}"/>
              </a:ext>
            </a:extLst>
          </p:cNvPr>
          <p:cNvSpPr>
            <a:spLocks xmlns:a="http://schemas.openxmlformats.org/drawingml/2006/main" noGrp="1"/>
          </p:cNvSpPr>
          <p:nvPr/>
        </p:nvSpPr>
        <p:spPr>
          <a:xfrm xmlns:a="http://schemas.openxmlformats.org/drawingml/2006/main">
            <a:off x="7010400" y="2381250"/>
            <a:ext cx="1866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lnSpc>
                <a:spcPct val="108000"/>
              </a:lnSpc>
              <a:buNone/>
              <a:defRPr sz="1500" b="1">
                <a:solidFill>
                  <a:srgbClr val="EDF6F7"/>
                </a:solidFill>
                <a:latin typeface="Aptos"/>
                <a:ea typeface="Aptos"/>
                <a:cs typeface="Aptos"/>
              </a:defRPr>
            </a:pPr>
            <a:r>
              <a:rPr sz="1500" b="1">
                <a:solidFill>
                  <a:srgbClr val="EDF6F7"/>
                </a:solidFill>
                <a:latin typeface="Aptos"/>
                <a:ea typeface="Aptos"/>
                <a:cs typeface="Aptos"/>
              </a:rPr>
              <a:t>WAREHOUSE</a:t>
            </a:r>
          </a:p>
        </p:txBody>
      </p:sp>
      <p:sp>
        <p:nvSpPr>
          <p:cNvPr id="13" name="system-link-3">
            <a:extLst xmlns:a="http://schemas.openxmlformats.org/drawingml/2006/main">
              <a:ext uri="{FF2B5EF4-FFF2-40B4-BE49-F238E27FC236}">
                <a16:creationId xmlns:a16="http://schemas.microsoft.com/office/drawing/2014/main" id="{DBBD4C82-0EFA-40F2-B26F-69F76B0CFF72}"/>
              </a:ext>
            </a:extLst>
          </p:cNvPr>
          <p:cNvSpPr>
            <a:spLocks xmlns:a="http://schemas.openxmlformats.org/drawingml/2006/main" noGrp="1"/>
          </p:cNvSpPr>
          <p:nvPr/>
        </p:nvSpPr>
        <p:spPr>
          <a:xfrm xmlns:a="http://schemas.openxmlformats.org/drawingml/2006/main">
            <a:off x="8877300" y="2552700"/>
            <a:ext cx="266700" cy="1905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4" name="system-4">
            <a:extLst xmlns:a="http://schemas.openxmlformats.org/drawingml/2006/main">
              <a:ext uri="{FF2B5EF4-FFF2-40B4-BE49-F238E27FC236}">
                <a16:creationId xmlns:a16="http://schemas.microsoft.com/office/drawing/2014/main" id="{BBE4D49F-607E-4B67-BCB0-B269504E8B2F}"/>
              </a:ext>
            </a:extLst>
          </p:cNvPr>
          <p:cNvSpPr>
            <a:spLocks xmlns:a="http://schemas.openxmlformats.org/drawingml/2006/main" noGrp="1"/>
          </p:cNvSpPr>
          <p:nvPr/>
        </p:nvSpPr>
        <p:spPr>
          <a:xfrm xmlns:a="http://schemas.openxmlformats.org/drawingml/2006/main">
            <a:off x="9144000" y="2381250"/>
            <a:ext cx="1866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lnSpc>
                <a:spcPct val="108000"/>
              </a:lnSpc>
              <a:buNone/>
              <a:defRPr sz="1500" b="1">
                <a:solidFill>
                  <a:srgbClr val="2DD4BF"/>
                </a:solidFill>
                <a:latin typeface="Aptos"/>
                <a:ea typeface="Aptos"/>
                <a:cs typeface="Aptos"/>
              </a:defRPr>
            </a:pPr>
            <a:r>
              <a:rPr sz="1500" b="1">
                <a:solidFill>
                  <a:srgbClr val="2DD4BF"/>
                </a:solidFill>
                <a:latin typeface="Aptos"/>
                <a:ea typeface="Aptos"/>
                <a:cs typeface="Aptos"/>
              </a:rPr>
              <a:t>BI</a:t>
            </a:r>
          </a:p>
        </p:txBody>
      </p:sp>
      <p:sp>
        <p:nvSpPr>
          <p:cNvPr id="15" name="stakes-divider">
            <a:extLst xmlns:a="http://schemas.openxmlformats.org/drawingml/2006/main">
              <a:ext uri="{FF2B5EF4-FFF2-40B4-BE49-F238E27FC236}">
                <a16:creationId xmlns:a16="http://schemas.microsoft.com/office/drawing/2014/main" id="{A3204393-4DDA-460B-87AE-E24CC0152D98}"/>
              </a:ext>
            </a:extLst>
          </p:cNvPr>
          <p:cNvSpPr>
            <a:spLocks xmlns:a="http://schemas.openxmlformats.org/drawingml/2006/main" noGrp="1"/>
          </p:cNvSpPr>
          <p:nvPr/>
        </p:nvSpPr>
        <p:spPr>
          <a:xfrm xmlns:a="http://schemas.openxmlformats.org/drawingml/2006/main">
            <a:off x="609600" y="3105150"/>
            <a:ext cx="1097280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6" name="stakes-label-0">
            <a:extLst xmlns:a="http://schemas.openxmlformats.org/drawingml/2006/main">
              <a:ext uri="{FF2B5EF4-FFF2-40B4-BE49-F238E27FC236}">
                <a16:creationId xmlns:a16="http://schemas.microsoft.com/office/drawing/2014/main" id="{3AE2D5FA-A6EB-4E37-8378-ED4FE13BDAA9}"/>
              </a:ext>
            </a:extLst>
          </p:cNvPr>
          <p:cNvSpPr>
            <a:spLocks xmlns:a="http://schemas.openxmlformats.org/drawingml/2006/main" noGrp="1"/>
          </p:cNvSpPr>
          <p:nvPr/>
        </p:nvSpPr>
        <p:spPr>
          <a:xfrm xmlns:a="http://schemas.openxmlformats.org/drawingml/2006/main">
            <a:off x="609600" y="35242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2DD4BF"/>
                </a:solidFill>
                <a:latin typeface="Aptos"/>
                <a:ea typeface="Aptos"/>
                <a:cs typeface="Aptos"/>
              </a:defRPr>
            </a:pPr>
            <a:r>
              <a:rPr sz="1050" b="1">
                <a:solidFill>
                  <a:srgbClr val="2DD4BF"/>
                </a:solidFill>
                <a:latin typeface="Aptos"/>
                <a:ea typeface="Aptos"/>
                <a:cs typeface="Aptos"/>
              </a:rPr>
              <a:t>01</a:t>
            </a:r>
          </a:p>
        </p:txBody>
      </p:sp>
      <p:sp>
        <p:nvSpPr>
          <p:cNvPr id="17" name="stakes-heading-0">
            <a:extLst xmlns:a="http://schemas.openxmlformats.org/drawingml/2006/main">
              <a:ext uri="{FF2B5EF4-FFF2-40B4-BE49-F238E27FC236}">
                <a16:creationId xmlns:a16="http://schemas.microsoft.com/office/drawing/2014/main" id="{9BF764A9-A6DA-4F5A-AFCC-A673A1609520}"/>
              </a:ext>
            </a:extLst>
          </p:cNvPr>
          <p:cNvSpPr>
            <a:spLocks xmlns:a="http://schemas.openxmlformats.org/drawingml/2006/main" noGrp="1"/>
          </p:cNvSpPr>
          <p:nvPr/>
        </p:nvSpPr>
        <p:spPr>
          <a:xfrm xmlns:a="http://schemas.openxmlformats.org/drawingml/2006/main">
            <a:off x="609600" y="3867150"/>
            <a:ext cx="3238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Coarse roles multiply</a:t>
            </a:r>
          </a:p>
        </p:txBody>
      </p:sp>
      <p:sp>
        <p:nvSpPr>
          <p:cNvPr id="18" name="stakes-body-0">
            <a:extLst xmlns:a="http://schemas.openxmlformats.org/drawingml/2006/main">
              <a:ext uri="{FF2B5EF4-FFF2-40B4-BE49-F238E27FC236}">
                <a16:creationId xmlns:a16="http://schemas.microsoft.com/office/drawing/2014/main" id="{E4D17D80-006F-4E00-8C3D-1E1D78491E67}"/>
              </a:ext>
            </a:extLst>
          </p:cNvPr>
          <p:cNvSpPr>
            <a:spLocks xmlns:a="http://schemas.openxmlformats.org/drawingml/2006/main" noGrp="1"/>
          </p:cNvSpPr>
          <p:nvPr/>
        </p:nvSpPr>
        <p:spPr>
          <a:xfrm xmlns:a="http://schemas.openxmlformats.org/drawingml/2006/main">
            <a:off x="609600" y="4457700"/>
            <a:ext cx="3238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Target-by-target roles duplicate purpose, row, field, and classification policy.</a:t>
            </a:r>
          </a:p>
        </p:txBody>
      </p:sp>
      <p:sp>
        <p:nvSpPr>
          <p:cNvPr id="19" name="stakes-label-1">
            <a:extLst xmlns:a="http://schemas.openxmlformats.org/drawingml/2006/main">
              <a:ext uri="{FF2B5EF4-FFF2-40B4-BE49-F238E27FC236}">
                <a16:creationId xmlns:a16="http://schemas.microsoft.com/office/drawing/2014/main" id="{EA4406CA-C0C1-4AA1-9066-6516F3374B07}"/>
              </a:ext>
            </a:extLst>
          </p:cNvPr>
          <p:cNvSpPr>
            <a:spLocks xmlns:a="http://schemas.openxmlformats.org/drawingml/2006/main" noGrp="1"/>
          </p:cNvSpPr>
          <p:nvPr/>
        </p:nvSpPr>
        <p:spPr>
          <a:xfrm xmlns:a="http://schemas.openxmlformats.org/drawingml/2006/main">
            <a:off x="4324350" y="35242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F4B942"/>
                </a:solidFill>
                <a:latin typeface="Aptos"/>
                <a:ea typeface="Aptos"/>
                <a:cs typeface="Aptos"/>
              </a:defRPr>
            </a:pPr>
            <a:r>
              <a:rPr sz="1050" b="1">
                <a:solidFill>
                  <a:srgbClr val="F4B942"/>
                </a:solidFill>
                <a:latin typeface="Aptos"/>
                <a:ea typeface="Aptos"/>
                <a:cs typeface="Aptos"/>
              </a:rPr>
              <a:t>02</a:t>
            </a:r>
          </a:p>
        </p:txBody>
      </p:sp>
      <p:sp>
        <p:nvSpPr>
          <p:cNvPr id="20" name="stakes-heading-1">
            <a:extLst xmlns:a="http://schemas.openxmlformats.org/drawingml/2006/main">
              <a:ext uri="{FF2B5EF4-FFF2-40B4-BE49-F238E27FC236}">
                <a16:creationId xmlns:a16="http://schemas.microsoft.com/office/drawing/2014/main" id="{AB352F1A-20DB-4DBF-9DDD-FD0AD6154523}"/>
              </a:ext>
            </a:extLst>
          </p:cNvPr>
          <p:cNvSpPr>
            <a:spLocks xmlns:a="http://schemas.openxmlformats.org/drawingml/2006/main" noGrp="1"/>
          </p:cNvSpPr>
          <p:nvPr/>
        </p:nvSpPr>
        <p:spPr>
          <a:xfrm xmlns:a="http://schemas.openxmlformats.org/drawingml/2006/main">
            <a:off x="4324350" y="3867150"/>
            <a:ext cx="3238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Offboarding is partial</a:t>
            </a:r>
          </a:p>
        </p:txBody>
      </p:sp>
      <p:sp>
        <p:nvSpPr>
          <p:cNvPr id="21" name="stakes-body-1">
            <a:extLst xmlns:a="http://schemas.openxmlformats.org/drawingml/2006/main">
              <a:ext uri="{FF2B5EF4-FFF2-40B4-BE49-F238E27FC236}">
                <a16:creationId xmlns:a16="http://schemas.microsoft.com/office/drawing/2014/main" id="{F03A7BD8-D0CF-46CF-BF19-6744C41A69CB}"/>
              </a:ext>
            </a:extLst>
          </p:cNvPr>
          <p:cNvSpPr>
            <a:spLocks xmlns:a="http://schemas.openxmlformats.org/drawingml/2006/main" noGrp="1"/>
          </p:cNvSpPr>
          <p:nvPr/>
        </p:nvSpPr>
        <p:spPr>
          <a:xfrm xmlns:a="http://schemas.openxmlformats.org/drawingml/2006/main">
            <a:off x="4324350" y="4457700"/>
            <a:ext cx="3238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Removing one group cannot prove every downstream grant, copy, or token is closed.</a:t>
            </a:r>
          </a:p>
        </p:txBody>
      </p:sp>
      <p:sp>
        <p:nvSpPr>
          <p:cNvPr id="22" name="stakes-label-2">
            <a:extLst xmlns:a="http://schemas.openxmlformats.org/drawingml/2006/main">
              <a:ext uri="{FF2B5EF4-FFF2-40B4-BE49-F238E27FC236}">
                <a16:creationId xmlns:a16="http://schemas.microsoft.com/office/drawing/2014/main" id="{FC46529F-F257-499F-AD81-2C239CDBA5DD}"/>
              </a:ext>
            </a:extLst>
          </p:cNvPr>
          <p:cNvSpPr>
            <a:spLocks xmlns:a="http://schemas.openxmlformats.org/drawingml/2006/main" noGrp="1"/>
          </p:cNvSpPr>
          <p:nvPr/>
        </p:nvSpPr>
        <p:spPr>
          <a:xfrm xmlns:a="http://schemas.openxmlformats.org/drawingml/2006/main">
            <a:off x="8039100" y="352425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2DD4BF"/>
                </a:solidFill>
                <a:latin typeface="Aptos"/>
                <a:ea typeface="Aptos"/>
                <a:cs typeface="Aptos"/>
              </a:defRPr>
            </a:pPr>
            <a:r>
              <a:rPr sz="1050" b="1">
                <a:solidFill>
                  <a:srgbClr val="2DD4BF"/>
                </a:solidFill>
                <a:latin typeface="Aptos"/>
                <a:ea typeface="Aptos"/>
                <a:cs typeface="Aptos"/>
              </a:rPr>
              <a:t>03</a:t>
            </a:r>
          </a:p>
        </p:txBody>
      </p:sp>
      <p:sp>
        <p:nvSpPr>
          <p:cNvPr id="23" name="stakes-heading-2">
            <a:extLst xmlns:a="http://schemas.openxmlformats.org/drawingml/2006/main">
              <a:ext uri="{FF2B5EF4-FFF2-40B4-BE49-F238E27FC236}">
                <a16:creationId xmlns:a16="http://schemas.microsoft.com/office/drawing/2014/main" id="{AB326395-DBB3-4764-B65C-3B8884D1EF3D}"/>
              </a:ext>
            </a:extLst>
          </p:cNvPr>
          <p:cNvSpPr>
            <a:spLocks xmlns:a="http://schemas.openxmlformats.org/drawingml/2006/main" noGrp="1"/>
          </p:cNvSpPr>
          <p:nvPr/>
        </p:nvSpPr>
        <p:spPr>
          <a:xfrm xmlns:a="http://schemas.openxmlformats.org/drawingml/2006/main">
            <a:off x="8039100" y="3867150"/>
            <a:ext cx="3238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250" b="1">
                <a:solidFill>
                  <a:srgbClr val="EDF6F7"/>
                </a:solidFill>
                <a:latin typeface="Aptos"/>
                <a:ea typeface="Aptos"/>
                <a:cs typeface="Aptos"/>
              </a:defRPr>
            </a:pPr>
            <a:r>
              <a:rPr sz="2250" b="1">
                <a:solidFill>
                  <a:srgbClr val="EDF6F7"/>
                </a:solidFill>
                <a:latin typeface="Aptos"/>
                <a:ea typeface="Aptos"/>
                <a:cs typeface="Aptos"/>
              </a:rPr>
              <a:t>Evidence fragments</a:t>
            </a:r>
          </a:p>
        </p:txBody>
      </p:sp>
      <p:sp>
        <p:nvSpPr>
          <p:cNvPr id="24" name="stakes-body-2">
            <a:extLst xmlns:a="http://schemas.openxmlformats.org/drawingml/2006/main">
              <a:ext uri="{FF2B5EF4-FFF2-40B4-BE49-F238E27FC236}">
                <a16:creationId xmlns:a16="http://schemas.microsoft.com/office/drawing/2014/main" id="{9E789A24-917E-450A-9C9F-B260668A3FE1}"/>
              </a:ext>
            </a:extLst>
          </p:cNvPr>
          <p:cNvSpPr>
            <a:spLocks xmlns:a="http://schemas.openxmlformats.org/drawingml/2006/main" noGrp="1"/>
          </p:cNvSpPr>
          <p:nvPr/>
        </p:nvSpPr>
        <p:spPr>
          <a:xfrm xmlns:a="http://schemas.openxmlformats.org/drawingml/2006/main">
            <a:off x="8039100" y="4457700"/>
            <a:ext cx="3238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Requests, reviews, decisions, effective target state, and drift do not reconcile.</a:t>
            </a:r>
          </a:p>
        </p:txBody>
      </p:sp>
      <p:sp>
        <p:nvSpPr>
          <p:cNvPr id="25" name="brand-2">
            <a:extLst xmlns:a="http://schemas.openxmlformats.org/drawingml/2006/main">
              <a:ext uri="{FF2B5EF4-FFF2-40B4-BE49-F238E27FC236}">
                <a16:creationId xmlns:a16="http://schemas.microsoft.com/office/drawing/2014/main" id="{46881906-B0D5-44D0-8148-B0A0DC083A6E}"/>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355937865"/>
      </p:ext>
    </p:extLst>
  </p:cSld>
</p:sld>
</file>

<file path=ppt/slides/slide3.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3" name="title-3">
            <a:extLst xmlns:a="http://schemas.openxmlformats.org/drawingml/2006/main">
              <a:ext uri="{FF2B5EF4-FFF2-40B4-BE49-F238E27FC236}">
                <a16:creationId xmlns:a16="http://schemas.microsoft.com/office/drawing/2014/main" id="{7D5AAA3B-4E11-42AA-B9C4-A3AACF4C000A}"/>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What we built to solve the problem</a:t>
            </a:r>
          </a:p>
        </p:txBody>
      </p:sp>
      <p:sp>
        <p:nvSpPr>
          <p:cNvPr id="2" name="subtitle-3">
            <a:extLst xmlns:a="http://schemas.openxmlformats.org/drawingml/2006/main">
              <a:ext uri="{FF2B5EF4-FFF2-40B4-BE49-F238E27FC236}">
                <a16:creationId xmlns:a16="http://schemas.microsoft.com/office/drawing/2014/main" id="{39ABAA56-20B3-40F2-A99C-0587E8906A75}"/>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A runnable control plane connects business intent to governed policy, deterministic decisions, and filtered release.</a:t>
            </a:r>
          </a:p>
        </p:txBody>
      </p:sp>
      <p:sp>
        <p:nvSpPr>
          <p:cNvPr id="3" name="top-accent-3">
            <a:extLst xmlns:a="http://schemas.openxmlformats.org/drawingml/2006/main">
              <a:ext uri="{FF2B5EF4-FFF2-40B4-BE49-F238E27FC236}">
                <a16:creationId xmlns:a16="http://schemas.microsoft.com/office/drawing/2014/main" id="{C02DB79A-91C6-4D7C-A558-6CD780BF9432}"/>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3">
            <a:extLst xmlns:a="http://schemas.openxmlformats.org/drawingml/2006/main">
              <a:ext uri="{FF2B5EF4-FFF2-40B4-BE49-F238E27FC236}">
                <a16:creationId xmlns:a16="http://schemas.microsoft.com/office/drawing/2014/main" id="{0118712C-422A-4936-9787-25355396DEA4}"/>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SOLUTION DELIVERED</a:t>
            </a:r>
          </a:p>
        </p:txBody>
      </p:sp>
      <p:sp>
        <p:nvSpPr>
          <p:cNvPr id="5" name="page-3">
            <a:extLst xmlns:a="http://schemas.openxmlformats.org/drawingml/2006/main">
              <a:ext uri="{FF2B5EF4-FFF2-40B4-BE49-F238E27FC236}">
                <a16:creationId xmlns:a16="http://schemas.microsoft.com/office/drawing/2014/main" id="{F5CC8DEA-C7F3-4FFF-AA3A-DFCA41BE4BF4}"/>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03</a:t>
            </a:r>
          </a:p>
        </p:txBody>
      </p:sp>
      <p:sp>
        <p:nvSpPr>
          <p:cNvPr id="6" name="model-accent-0">
            <a:extLst xmlns:a="http://schemas.openxmlformats.org/drawingml/2006/main">
              <a:ext uri="{FF2B5EF4-FFF2-40B4-BE49-F238E27FC236}">
                <a16:creationId xmlns:a16="http://schemas.microsoft.com/office/drawing/2014/main" id="{34EE1418-E0BA-43DF-9019-79FDD68EF4C2}"/>
              </a:ext>
            </a:extLst>
          </p:cNvPr>
          <p:cNvSpPr>
            <a:spLocks xmlns:a="http://schemas.openxmlformats.org/drawingml/2006/main" noGrp="1"/>
          </p:cNvSpPr>
          <p:nvPr/>
        </p:nvSpPr>
        <p:spPr>
          <a:xfrm xmlns:a="http://schemas.openxmlformats.org/drawingml/2006/main">
            <a:off x="609600" y="2324100"/>
            <a:ext cx="3143250" cy="38100"/>
          </a:xfrm>
          <a:prstGeom xmlns:a="http://schemas.openxmlformats.org/drawingml/2006/main" prst="roundRect">
            <a:avLst>
              <a:gd name="adj" fmla="val 50000"/>
            </a:avLst>
          </a:prstGeom>
          <a:solidFill xmlns:a="http://schemas.openxmlformats.org/drawingml/2006/main">
            <a:srgbClr val="38BDF8"/>
          </a:solidFill>
          <a:ln xmlns:a="http://schemas.openxmlformats.org/drawingml/2006/main" w="0">
            <a:noFill/>
            <a:prstDash val="solid"/>
          </a:ln>
        </p:spPr>
      </p:sp>
      <p:sp>
        <p:nvSpPr>
          <p:cNvPr id="7" name="model-number-0">
            <a:extLst xmlns:a="http://schemas.openxmlformats.org/drawingml/2006/main">
              <a:ext uri="{FF2B5EF4-FFF2-40B4-BE49-F238E27FC236}">
                <a16:creationId xmlns:a16="http://schemas.microsoft.com/office/drawing/2014/main" id="{084C9835-27F9-45DD-8D8D-9433B850AD30}"/>
              </a:ext>
            </a:extLst>
          </p:cNvPr>
          <p:cNvSpPr>
            <a:spLocks xmlns:a="http://schemas.openxmlformats.org/drawingml/2006/main" noGrp="1"/>
          </p:cNvSpPr>
          <p:nvPr/>
        </p:nvSpPr>
        <p:spPr>
          <a:xfrm xmlns:a="http://schemas.openxmlformats.org/drawingml/2006/main">
            <a:off x="6096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38BDF8"/>
                </a:solidFill>
                <a:latin typeface="Aptos"/>
                <a:ea typeface="Aptos"/>
                <a:cs typeface="Aptos"/>
              </a:defRPr>
            </a:pPr>
            <a:r>
              <a:rPr sz="1350" b="1">
                <a:solidFill>
                  <a:srgbClr val="38BDF8"/>
                </a:solidFill>
                <a:latin typeface="Aptos"/>
                <a:ea typeface="Aptos"/>
                <a:cs typeface="Aptos"/>
              </a:rPr>
              <a:t>01</a:t>
            </a:r>
          </a:p>
        </p:txBody>
      </p:sp>
      <p:sp>
        <p:nvSpPr>
          <p:cNvPr id="8" name="model-title-0">
            <a:extLst xmlns:a="http://schemas.openxmlformats.org/drawingml/2006/main">
              <a:ext uri="{FF2B5EF4-FFF2-40B4-BE49-F238E27FC236}">
                <a16:creationId xmlns:a16="http://schemas.microsoft.com/office/drawing/2014/main" id="{99AA5927-10DC-4433-A90D-5F22D974CAD8}"/>
              </a:ext>
            </a:extLst>
          </p:cNvPr>
          <p:cNvSpPr>
            <a:spLocks xmlns:a="http://schemas.openxmlformats.org/drawingml/2006/main" noGrp="1"/>
          </p:cNvSpPr>
          <p:nvPr/>
        </p:nvSpPr>
        <p:spPr>
          <a:xfrm xmlns:a="http://schemas.openxmlformats.org/drawingml/2006/main">
            <a:off x="6096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Model</a:t>
            </a:r>
          </a:p>
        </p:txBody>
      </p:sp>
      <p:sp>
        <p:nvSpPr>
          <p:cNvPr id="9" name="model-question-0">
            <a:extLst xmlns:a="http://schemas.openxmlformats.org/drawingml/2006/main">
              <a:ext uri="{FF2B5EF4-FFF2-40B4-BE49-F238E27FC236}">
                <a16:creationId xmlns:a16="http://schemas.microsoft.com/office/drawing/2014/main" id="{698B5F4A-FC8A-4E9F-A11D-5E16FD701426}"/>
              </a:ext>
            </a:extLst>
          </p:cNvPr>
          <p:cNvSpPr>
            <a:spLocks xmlns:a="http://schemas.openxmlformats.org/drawingml/2006/main" noGrp="1"/>
          </p:cNvSpPr>
          <p:nvPr/>
        </p:nvSpPr>
        <p:spPr>
          <a:xfrm xmlns:a="http://schemas.openxmlformats.org/drawingml/2006/main">
            <a:off x="6096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Business intent becomes policy</a:t>
            </a:r>
          </a:p>
        </p:txBody>
      </p:sp>
      <p:sp>
        <p:nvSpPr>
          <p:cNvPr id="10" name="model-body-0">
            <a:extLst xmlns:a="http://schemas.openxmlformats.org/drawingml/2006/main">
              <a:ext uri="{FF2B5EF4-FFF2-40B4-BE49-F238E27FC236}">
                <a16:creationId xmlns:a16="http://schemas.microsoft.com/office/drawing/2014/main" id="{10C61334-266F-4C32-9D71-D0D557F2D3C0}"/>
              </a:ext>
            </a:extLst>
          </p:cNvPr>
          <p:cNvSpPr>
            <a:spLocks xmlns:a="http://schemas.openxmlformats.org/drawingml/2006/main" noGrp="1"/>
          </p:cNvSpPr>
          <p:nvPr/>
        </p:nvSpPr>
        <p:spPr>
          <a:xfrm xmlns:a="http://schemas.openxmlformats.org/drawingml/2006/main">
            <a:off x="6096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Persona: actions + ceiling. Capsule: purpose + scope. Contract: dataset + predicate + field rules.</a:t>
            </a:r>
          </a:p>
        </p:txBody>
      </p:sp>
      <p:sp>
        <p:nvSpPr>
          <p:cNvPr id="11" name="model-accent-1">
            <a:extLst xmlns:a="http://schemas.openxmlformats.org/drawingml/2006/main">
              <a:ext uri="{FF2B5EF4-FFF2-40B4-BE49-F238E27FC236}">
                <a16:creationId xmlns:a16="http://schemas.microsoft.com/office/drawing/2014/main" id="{F08AFE35-F644-4178-BB68-F5DA1C5547CE}"/>
              </a:ext>
            </a:extLst>
          </p:cNvPr>
          <p:cNvSpPr>
            <a:spLocks xmlns:a="http://schemas.openxmlformats.org/drawingml/2006/main" noGrp="1"/>
          </p:cNvSpPr>
          <p:nvPr/>
        </p:nvSpPr>
        <p:spPr>
          <a:xfrm xmlns:a="http://schemas.openxmlformats.org/drawingml/2006/main">
            <a:off x="4305300" y="2324100"/>
            <a:ext cx="314325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12" name="model-number-1">
            <a:extLst xmlns:a="http://schemas.openxmlformats.org/drawingml/2006/main">
              <a:ext uri="{FF2B5EF4-FFF2-40B4-BE49-F238E27FC236}">
                <a16:creationId xmlns:a16="http://schemas.microsoft.com/office/drawing/2014/main" id="{AC9EA6D3-0107-45AF-A910-CCCBF6334598}"/>
              </a:ext>
            </a:extLst>
          </p:cNvPr>
          <p:cNvSpPr>
            <a:spLocks xmlns:a="http://schemas.openxmlformats.org/drawingml/2006/main" noGrp="1"/>
          </p:cNvSpPr>
          <p:nvPr/>
        </p:nvSpPr>
        <p:spPr>
          <a:xfrm xmlns:a="http://schemas.openxmlformats.org/drawingml/2006/main">
            <a:off x="43053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350" b="1">
                <a:solidFill>
                  <a:srgbClr val="2DD4BF"/>
                </a:solidFill>
                <a:latin typeface="Aptos"/>
                <a:ea typeface="Aptos"/>
                <a:cs typeface="Aptos"/>
              </a:rPr>
              <a:t>02</a:t>
            </a:r>
          </a:p>
        </p:txBody>
      </p:sp>
      <p:sp>
        <p:nvSpPr>
          <p:cNvPr id="13" name="model-title-1">
            <a:extLst xmlns:a="http://schemas.openxmlformats.org/drawingml/2006/main">
              <a:ext uri="{FF2B5EF4-FFF2-40B4-BE49-F238E27FC236}">
                <a16:creationId xmlns:a16="http://schemas.microsoft.com/office/drawing/2014/main" id="{AF9068DE-FE32-4F47-B187-DF0FE42993D1}"/>
              </a:ext>
            </a:extLst>
          </p:cNvPr>
          <p:cNvSpPr>
            <a:spLocks xmlns:a="http://schemas.openxmlformats.org/drawingml/2006/main" noGrp="1"/>
          </p:cNvSpPr>
          <p:nvPr/>
        </p:nvSpPr>
        <p:spPr>
          <a:xfrm xmlns:a="http://schemas.openxmlformats.org/drawingml/2006/main">
            <a:off x="43053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Govern</a:t>
            </a:r>
          </a:p>
        </p:txBody>
      </p:sp>
      <p:sp>
        <p:nvSpPr>
          <p:cNvPr id="14" name="model-question-1">
            <a:extLst xmlns:a="http://schemas.openxmlformats.org/drawingml/2006/main">
              <a:ext uri="{FF2B5EF4-FFF2-40B4-BE49-F238E27FC236}">
                <a16:creationId xmlns:a16="http://schemas.microsoft.com/office/drawing/2014/main" id="{67E25EDA-B065-46A4-AE92-026355514A2F}"/>
              </a:ext>
            </a:extLst>
          </p:cNvPr>
          <p:cNvSpPr>
            <a:spLocks xmlns:a="http://schemas.openxmlformats.org/drawingml/2006/main" noGrp="1"/>
          </p:cNvSpPr>
          <p:nvPr/>
        </p:nvSpPr>
        <p:spPr>
          <a:xfrm xmlns:a="http://schemas.openxmlformats.org/drawingml/2006/main">
            <a:off x="43053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Every change follows lifecycle</a:t>
            </a:r>
          </a:p>
        </p:txBody>
      </p:sp>
      <p:sp>
        <p:nvSpPr>
          <p:cNvPr id="15" name="model-body-1">
            <a:extLst xmlns:a="http://schemas.openxmlformats.org/drawingml/2006/main">
              <a:ext uri="{FF2B5EF4-FFF2-40B4-BE49-F238E27FC236}">
                <a16:creationId xmlns:a16="http://schemas.microsoft.com/office/drawing/2014/main" id="{D655055A-63AE-48D1-BE01-9D44B1FCB6CB}"/>
              </a:ext>
            </a:extLst>
          </p:cNvPr>
          <p:cNvSpPr>
            <a:spLocks xmlns:a="http://schemas.openxmlformats.org/drawingml/2006/main" noGrp="1"/>
          </p:cNvSpPr>
          <p:nvPr/>
        </p:nvSpPr>
        <p:spPr>
          <a:xfrm xmlns:a="http://schemas.openxmlformats.org/drawingml/2006/main">
            <a:off x="43053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Frozen request → standing/candidate SoD → Data Owner + Governance Admin approvals → assignment-bound recertify or revoke.</a:t>
            </a:r>
          </a:p>
        </p:txBody>
      </p:sp>
      <p:sp>
        <p:nvSpPr>
          <p:cNvPr id="16" name="model-accent-2">
            <a:extLst xmlns:a="http://schemas.openxmlformats.org/drawingml/2006/main">
              <a:ext uri="{FF2B5EF4-FFF2-40B4-BE49-F238E27FC236}">
                <a16:creationId xmlns:a16="http://schemas.microsoft.com/office/drawing/2014/main" id="{AB00A1C8-98AA-4E41-B880-D84D75FA0888}"/>
              </a:ext>
            </a:extLst>
          </p:cNvPr>
          <p:cNvSpPr>
            <a:spLocks xmlns:a="http://schemas.openxmlformats.org/drawingml/2006/main" noGrp="1"/>
          </p:cNvSpPr>
          <p:nvPr/>
        </p:nvSpPr>
        <p:spPr>
          <a:xfrm xmlns:a="http://schemas.openxmlformats.org/drawingml/2006/main">
            <a:off x="8001000" y="2324100"/>
            <a:ext cx="3143250" cy="38100"/>
          </a:xfrm>
          <a:prstGeom xmlns:a="http://schemas.openxmlformats.org/drawingml/2006/main" prst="roundRect">
            <a:avLst>
              <a:gd name="adj" fmla="val 50000"/>
            </a:avLst>
          </a:prstGeom>
          <a:solidFill xmlns:a="http://schemas.openxmlformats.org/drawingml/2006/main">
            <a:srgbClr val="F4B942"/>
          </a:solidFill>
          <a:ln xmlns:a="http://schemas.openxmlformats.org/drawingml/2006/main" w="0">
            <a:noFill/>
            <a:prstDash val="solid"/>
          </a:ln>
        </p:spPr>
      </p:sp>
      <p:sp>
        <p:nvSpPr>
          <p:cNvPr id="17" name="model-number-2">
            <a:extLst xmlns:a="http://schemas.openxmlformats.org/drawingml/2006/main">
              <a:ext uri="{FF2B5EF4-FFF2-40B4-BE49-F238E27FC236}">
                <a16:creationId xmlns:a16="http://schemas.microsoft.com/office/drawing/2014/main" id="{364E2A3E-355D-4523-800E-0C02B4C885A2}"/>
              </a:ext>
            </a:extLst>
          </p:cNvPr>
          <p:cNvSpPr>
            <a:spLocks xmlns:a="http://schemas.openxmlformats.org/drawingml/2006/main" noGrp="1"/>
          </p:cNvSpPr>
          <p:nvPr/>
        </p:nvSpPr>
        <p:spPr>
          <a:xfrm xmlns:a="http://schemas.openxmlformats.org/drawingml/2006/main">
            <a:off x="80010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F4B942"/>
                </a:solidFill>
                <a:latin typeface="Aptos"/>
                <a:ea typeface="Aptos"/>
                <a:cs typeface="Aptos"/>
              </a:defRPr>
            </a:pPr>
            <a:r>
              <a:rPr sz="1350" b="1">
                <a:solidFill>
                  <a:srgbClr val="F4B942"/>
                </a:solidFill>
                <a:latin typeface="Aptos"/>
                <a:ea typeface="Aptos"/>
                <a:cs typeface="Aptos"/>
              </a:rPr>
              <a:t>03</a:t>
            </a:r>
          </a:p>
        </p:txBody>
      </p:sp>
      <p:sp>
        <p:nvSpPr>
          <p:cNvPr id="18" name="model-title-2">
            <a:extLst xmlns:a="http://schemas.openxmlformats.org/drawingml/2006/main">
              <a:ext uri="{FF2B5EF4-FFF2-40B4-BE49-F238E27FC236}">
                <a16:creationId xmlns:a16="http://schemas.microsoft.com/office/drawing/2014/main" id="{B9DC7103-FA58-4365-A240-E33F29AF5C6C}"/>
              </a:ext>
            </a:extLst>
          </p:cNvPr>
          <p:cNvSpPr>
            <a:spLocks xmlns:a="http://schemas.openxmlformats.org/drawingml/2006/main" noGrp="1"/>
          </p:cNvSpPr>
          <p:nvPr/>
        </p:nvSpPr>
        <p:spPr>
          <a:xfrm xmlns:a="http://schemas.openxmlformats.org/drawingml/2006/main">
            <a:off x="80010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Enforce</a:t>
            </a:r>
          </a:p>
        </p:txBody>
      </p:sp>
      <p:sp>
        <p:nvSpPr>
          <p:cNvPr id="19" name="model-question-2">
            <a:extLst xmlns:a="http://schemas.openxmlformats.org/drawingml/2006/main">
              <a:ext uri="{FF2B5EF4-FFF2-40B4-BE49-F238E27FC236}">
                <a16:creationId xmlns:a16="http://schemas.microsoft.com/office/drawing/2014/main" id="{501A3B55-BD26-4D2F-8F09-66D8C363021A}"/>
              </a:ext>
            </a:extLst>
          </p:cNvPr>
          <p:cNvSpPr>
            <a:spLocks xmlns:a="http://schemas.openxmlformats.org/drawingml/2006/main" noGrp="1"/>
          </p:cNvSpPr>
          <p:nvPr/>
        </p:nvSpPr>
        <p:spPr>
          <a:xfrm xmlns:a="http://schemas.openxmlformats.org/drawingml/2006/main">
            <a:off x="80010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Data is minimized before release</a:t>
            </a:r>
          </a:p>
        </p:txBody>
      </p:sp>
      <p:sp>
        <p:nvSpPr>
          <p:cNvPr id="20" name="model-body-2">
            <a:extLst xmlns:a="http://schemas.openxmlformats.org/drawingml/2006/main">
              <a:ext uri="{FF2B5EF4-FFF2-40B4-BE49-F238E27FC236}">
                <a16:creationId xmlns:a16="http://schemas.microsoft.com/office/drawing/2014/main" id="{C860B9BD-5B68-4BEA-A01B-718F3401A99E}"/>
              </a:ext>
            </a:extLst>
          </p:cNvPr>
          <p:cNvSpPr>
            <a:spLocks xmlns:a="http://schemas.openxmlformats.org/drawingml/2006/main" noGrp="1"/>
          </p:cNvSpPr>
          <p:nvPr/>
        </p:nvSpPr>
        <p:spPr>
          <a:xfrm xmlns:a="http://schemas.openxmlformats.org/drawingml/2006/main">
            <a:off x="80010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The API revalidates identity; the PDP filters rows and fields; the warehouse enforces locally; target plans are generated.</a:t>
            </a:r>
          </a:p>
        </p:txBody>
      </p:sp>
      <p:sp>
        <p:nvSpPr>
          <p:cNvPr id="21" name="model-footer">
            <a:extLst xmlns:a="http://schemas.openxmlformats.org/drawingml/2006/main">
              <a:ext uri="{FF2B5EF4-FFF2-40B4-BE49-F238E27FC236}">
                <a16:creationId xmlns:a16="http://schemas.microsoft.com/office/drawing/2014/main" id="{2B67A45C-E563-4A54-AACA-ECFE0BBA03BB}"/>
              </a:ext>
            </a:extLst>
          </p:cNvPr>
          <p:cNvSpPr>
            <a:spLocks xmlns:a="http://schemas.openxmlformats.org/drawingml/2006/main" noGrp="1"/>
          </p:cNvSpPr>
          <p:nvPr/>
        </p:nvSpPr>
        <p:spPr>
          <a:xfrm xmlns:a="http://schemas.openxmlformats.org/drawingml/2006/main">
            <a:off x="609600" y="5953125"/>
            <a:ext cx="1047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575" b="1">
                <a:solidFill>
                  <a:srgbClr val="2DD4BF"/>
                </a:solidFill>
                <a:latin typeface="Aptos"/>
                <a:ea typeface="Aptos"/>
                <a:cs typeface="Aptos"/>
              </a:defRPr>
            </a:pPr>
            <a:r>
              <a:rPr sz="1575" b="1">
                <a:solidFill>
                  <a:srgbClr val="2DD4BF"/>
                </a:solidFill>
                <a:latin typeface="Aptos"/>
                <a:ea typeface="Aptos"/>
                <a:cs typeface="Aptos"/>
              </a:rPr>
              <a:t>Working path: responsive web console → real API → PDP → PurposeMesh Data Store + generated desired-state artifacts.</a:t>
            </a:r>
          </a:p>
        </p:txBody>
      </p:sp>
      <p:sp>
        <p:nvSpPr>
          <p:cNvPr id="22" name="brand-3">
            <a:extLst xmlns:a="http://schemas.openxmlformats.org/drawingml/2006/main">
              <a:ext uri="{FF2B5EF4-FFF2-40B4-BE49-F238E27FC236}">
                <a16:creationId xmlns:a16="http://schemas.microsoft.com/office/drawing/2014/main" id="{43F11B39-188D-4299-BA3C-F2CB81AC3F1F}"/>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952513125"/>
      </p:ext>
    </p:extLst>
  </p:cSld>
</p:sld>
</file>

<file path=ppt/slides/slide4.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8" name="title-8">
            <a:extLst xmlns:a="http://schemas.openxmlformats.org/drawingml/2006/main">
              <a:ext uri="{FF2B5EF4-FFF2-40B4-BE49-F238E27FC236}">
                <a16:creationId xmlns:a16="http://schemas.microsoft.com/office/drawing/2014/main" id="{FCF301B0-2F92-4994-A4D0-6C33521679B8}"/>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What the tool knows—and what it does not</a:t>
            </a:r>
          </a:p>
        </p:txBody>
      </p:sp>
      <p:sp>
        <p:nvSpPr>
          <p:cNvPr id="2" name="subtitle-8">
            <a:extLst xmlns:a="http://schemas.openxmlformats.org/drawingml/2006/main">
              <a:ext uri="{FF2B5EF4-FFF2-40B4-BE49-F238E27FC236}">
                <a16:creationId xmlns:a16="http://schemas.microsoft.com/office/drawing/2014/main" id="{A72DC25F-5C01-4FA2-B945-B7779B8B71E4}"/>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Current knowledge is registered policy and review evidence; generic enterprise discovery and ownership are not implemented.</a:t>
            </a:r>
          </a:p>
        </p:txBody>
      </p:sp>
      <p:sp>
        <p:nvSpPr>
          <p:cNvPr id="3" name="top-accent-8">
            <a:extLst xmlns:a="http://schemas.openxmlformats.org/drawingml/2006/main">
              <a:ext uri="{FF2B5EF4-FFF2-40B4-BE49-F238E27FC236}">
                <a16:creationId xmlns:a16="http://schemas.microsoft.com/office/drawing/2014/main" id="{237D9453-9C5E-4C4E-9FCB-F790DB5C28BF}"/>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8">
            <a:extLst xmlns:a="http://schemas.openxmlformats.org/drawingml/2006/main">
              <a:ext uri="{FF2B5EF4-FFF2-40B4-BE49-F238E27FC236}">
                <a16:creationId xmlns:a16="http://schemas.microsoft.com/office/drawing/2014/main" id="{A4102385-90F1-4400-96A9-53956E575ED5}"/>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DATA KNOWLEDGE</a:t>
            </a:r>
          </a:p>
        </p:txBody>
      </p:sp>
      <p:sp>
        <p:nvSpPr>
          <p:cNvPr id="5" name="page-8">
            <a:extLst xmlns:a="http://schemas.openxmlformats.org/drawingml/2006/main">
              <a:ext uri="{FF2B5EF4-FFF2-40B4-BE49-F238E27FC236}">
                <a16:creationId xmlns:a16="http://schemas.microsoft.com/office/drawing/2014/main" id="{188E82C7-759F-4857-B8F5-F42DC6145E26}"/>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04</a:t>
            </a:r>
          </a:p>
        </p:txBody>
      </p:sp>
      <p:sp>
        <p:nvSpPr>
          <p:cNvPr id="6" name="boundary-split">
            <a:extLst xmlns:a="http://schemas.openxmlformats.org/drawingml/2006/main">
              <a:ext uri="{FF2B5EF4-FFF2-40B4-BE49-F238E27FC236}">
                <a16:creationId xmlns:a16="http://schemas.microsoft.com/office/drawing/2014/main" id="{B1D3BB71-432D-4300-B269-CC647ED1BE31}"/>
              </a:ext>
            </a:extLst>
          </p:cNvPr>
          <p:cNvSpPr>
            <a:spLocks xmlns:a="http://schemas.openxmlformats.org/drawingml/2006/main" noGrp="1"/>
          </p:cNvSpPr>
          <p:nvPr/>
        </p:nvSpPr>
        <p:spPr>
          <a:xfrm xmlns:a="http://schemas.openxmlformats.org/drawingml/2006/main">
            <a:off x="6076950" y="2247900"/>
            <a:ext cx="19050" cy="361950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7" name="boundary-now-label">
            <a:extLst xmlns:a="http://schemas.openxmlformats.org/drawingml/2006/main">
              <a:ext uri="{FF2B5EF4-FFF2-40B4-BE49-F238E27FC236}">
                <a16:creationId xmlns:a16="http://schemas.microsoft.com/office/drawing/2014/main" id="{4810C92A-86E3-43A6-BD18-0FC831BAA61D}"/>
              </a:ext>
            </a:extLst>
          </p:cNvPr>
          <p:cNvSpPr>
            <a:spLocks xmlns:a="http://schemas.openxmlformats.org/drawingml/2006/main" noGrp="1"/>
          </p:cNvSpPr>
          <p:nvPr/>
        </p:nvSpPr>
        <p:spPr>
          <a:xfrm xmlns:a="http://schemas.openxmlformats.org/drawingml/2006/main">
            <a:off x="609600" y="228600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2DD4BF"/>
                </a:solidFill>
                <a:latin typeface="Aptos"/>
                <a:ea typeface="Aptos"/>
                <a:cs typeface="Aptos"/>
              </a:defRPr>
            </a:pPr>
            <a:r>
              <a:rPr sz="1050" b="1">
                <a:solidFill>
                  <a:srgbClr val="2DD4BF"/>
                </a:solidFill>
                <a:latin typeface="Aptos"/>
                <a:ea typeface="Aptos"/>
                <a:cs typeface="Aptos"/>
              </a:rPr>
              <a:t>WORKING TODAY</a:t>
            </a:r>
          </a:p>
        </p:txBody>
      </p:sp>
      <p:sp>
        <p:nvSpPr>
          <p:cNvPr id="8" name="boundary-now-title">
            <a:extLst xmlns:a="http://schemas.openxmlformats.org/drawingml/2006/main">
              <a:ext uri="{FF2B5EF4-FFF2-40B4-BE49-F238E27FC236}">
                <a16:creationId xmlns:a16="http://schemas.microsoft.com/office/drawing/2014/main" id="{6E0E3490-9CD2-4424-AA57-D924767D22A6}"/>
              </a:ext>
            </a:extLst>
          </p:cNvPr>
          <p:cNvSpPr>
            <a:spLocks xmlns:a="http://schemas.openxmlformats.org/drawingml/2006/main" noGrp="1"/>
          </p:cNvSpPr>
          <p:nvPr/>
        </p:nvSpPr>
        <p:spPr>
          <a:xfrm xmlns:a="http://schemas.openxmlformats.org/drawingml/2006/main">
            <a:off x="609600" y="26479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325" b="1">
                <a:solidFill>
                  <a:srgbClr val="EDF6F7"/>
                </a:solidFill>
                <a:latin typeface="Aptos"/>
                <a:ea typeface="Aptos"/>
                <a:cs typeface="Aptos"/>
              </a:defRPr>
            </a:pPr>
            <a:r>
              <a:rPr sz="2325" b="1">
                <a:solidFill>
                  <a:srgbClr val="EDF6F7"/>
                </a:solidFill>
                <a:latin typeface="Aptos"/>
                <a:ea typeface="Aptos"/>
                <a:cs typeface="Aptos"/>
              </a:rPr>
              <a:t>Registered policy facts</a:t>
            </a:r>
          </a:p>
        </p:txBody>
      </p:sp>
      <p:sp>
        <p:nvSpPr>
          <p:cNvPr id="9" name="boundary-now-0-dot">
            <a:extLst xmlns:a="http://schemas.openxmlformats.org/drawingml/2006/main">
              <a:ext uri="{FF2B5EF4-FFF2-40B4-BE49-F238E27FC236}">
                <a16:creationId xmlns:a16="http://schemas.microsoft.com/office/drawing/2014/main" id="{3E5BB02C-099C-4157-8589-0386F1389D0D}"/>
              </a:ext>
            </a:extLst>
          </p:cNvPr>
          <p:cNvSpPr>
            <a:spLocks xmlns:a="http://schemas.openxmlformats.org/drawingml/2006/main" noGrp="1"/>
          </p:cNvSpPr>
          <p:nvPr/>
        </p:nvSpPr>
        <p:spPr>
          <a:xfrm xmlns:a="http://schemas.openxmlformats.org/drawingml/2006/main">
            <a:off x="609600" y="33623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0" name="boundary-now-0">
            <a:extLst xmlns:a="http://schemas.openxmlformats.org/drawingml/2006/main">
              <a:ext uri="{FF2B5EF4-FFF2-40B4-BE49-F238E27FC236}">
                <a16:creationId xmlns:a16="http://schemas.microsoft.com/office/drawing/2014/main" id="{02E3614D-F7E5-4923-947B-C577AB2753DD}"/>
              </a:ext>
            </a:extLst>
          </p:cNvPr>
          <p:cNvSpPr>
            <a:spLocks xmlns:a="http://schemas.openxmlformats.org/drawingml/2006/main" noGrp="1"/>
          </p:cNvSpPr>
          <p:nvPr/>
        </p:nvSpPr>
        <p:spPr>
          <a:xfrm xmlns:a="http://schemas.openxmlformats.org/drawingml/2006/main">
            <a:off x="800100" y="32766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Registered datasets, fields, source/pipeline tags, and classification</a:t>
            </a:r>
          </a:p>
        </p:txBody>
      </p:sp>
      <p:sp>
        <p:nvSpPr>
          <p:cNvPr id="11" name="boundary-now-1-dot">
            <a:extLst xmlns:a="http://schemas.openxmlformats.org/drawingml/2006/main">
              <a:ext uri="{FF2B5EF4-FFF2-40B4-BE49-F238E27FC236}">
                <a16:creationId xmlns:a16="http://schemas.microsoft.com/office/drawing/2014/main" id="{44351E7A-C6BA-47EF-BDC7-E2F4A1EC5B48}"/>
              </a:ext>
            </a:extLst>
          </p:cNvPr>
          <p:cNvSpPr>
            <a:spLocks xmlns:a="http://schemas.openxmlformats.org/drawingml/2006/main" noGrp="1"/>
          </p:cNvSpPr>
          <p:nvPr/>
        </p:nvSpPr>
        <p:spPr>
          <a:xfrm xmlns:a="http://schemas.openxmlformats.org/drawingml/2006/main">
            <a:off x="609600" y="39528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2" name="boundary-now-1">
            <a:extLst xmlns:a="http://schemas.openxmlformats.org/drawingml/2006/main">
              <a:ext uri="{FF2B5EF4-FFF2-40B4-BE49-F238E27FC236}">
                <a16:creationId xmlns:a16="http://schemas.microsoft.com/office/drawing/2014/main" id="{E614F9CF-0DBC-4E34-9A36-792C472E7B28}"/>
              </a:ext>
            </a:extLst>
          </p:cNvPr>
          <p:cNvSpPr>
            <a:spLocks xmlns:a="http://schemas.openxmlformats.org/drawingml/2006/main" noGrp="1"/>
          </p:cNvSpPr>
          <p:nvPr/>
        </p:nvSpPr>
        <p:spPr>
          <a:xfrm xmlns:a="http://schemas.openxmlformats.org/drawingml/2006/main">
            <a:off x="800100" y="38671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Registered schema; tested with 100K deterministic synthetic records</a:t>
            </a:r>
          </a:p>
        </p:txBody>
      </p:sp>
      <p:sp>
        <p:nvSpPr>
          <p:cNvPr id="13" name="boundary-now-2-dot">
            <a:extLst xmlns:a="http://schemas.openxmlformats.org/drawingml/2006/main">
              <a:ext uri="{FF2B5EF4-FFF2-40B4-BE49-F238E27FC236}">
                <a16:creationId xmlns:a16="http://schemas.microsoft.com/office/drawing/2014/main" id="{257C3919-3F4B-4A0E-B3B8-41278BE5D725}"/>
              </a:ext>
            </a:extLst>
          </p:cNvPr>
          <p:cNvSpPr>
            <a:spLocks xmlns:a="http://schemas.openxmlformats.org/drawingml/2006/main" noGrp="1"/>
          </p:cNvSpPr>
          <p:nvPr/>
        </p:nvSpPr>
        <p:spPr>
          <a:xfrm xmlns:a="http://schemas.openxmlformats.org/drawingml/2006/main">
            <a:off x="609600" y="45434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4" name="boundary-now-2">
            <a:extLst xmlns:a="http://schemas.openxmlformats.org/drawingml/2006/main">
              <a:ext uri="{FF2B5EF4-FFF2-40B4-BE49-F238E27FC236}">
                <a16:creationId xmlns:a16="http://schemas.microsoft.com/office/drawing/2014/main" id="{17D15C4D-236A-4F85-A217-CD0A979F9977}"/>
              </a:ext>
            </a:extLst>
          </p:cNvPr>
          <p:cNvSpPr>
            <a:spLocks xmlns:a="http://schemas.openxmlformats.org/drawingml/2006/main" noGrp="1"/>
          </p:cNvSpPr>
          <p:nvPr/>
        </p:nvSpPr>
        <p:spPr>
          <a:xfrm xmlns:a="http://schemas.openxmlformats.org/drawingml/2006/main">
            <a:off x="800100" y="44577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Principals, personas, capsules, contracts, memberships, JIT, and reviews</a:t>
            </a:r>
          </a:p>
        </p:txBody>
      </p:sp>
      <p:sp>
        <p:nvSpPr>
          <p:cNvPr id="15" name="boundary-now-3-dot">
            <a:extLst xmlns:a="http://schemas.openxmlformats.org/drawingml/2006/main">
              <a:ext uri="{FF2B5EF4-FFF2-40B4-BE49-F238E27FC236}">
                <a16:creationId xmlns:a16="http://schemas.microsoft.com/office/drawing/2014/main" id="{9688B588-3FD4-42AA-B501-1E2237236BF5}"/>
              </a:ext>
            </a:extLst>
          </p:cNvPr>
          <p:cNvSpPr>
            <a:spLocks xmlns:a="http://schemas.openxmlformats.org/drawingml/2006/main" noGrp="1"/>
          </p:cNvSpPr>
          <p:nvPr/>
        </p:nvSpPr>
        <p:spPr>
          <a:xfrm xmlns:a="http://schemas.openxmlformats.org/drawingml/2006/main">
            <a:off x="609600" y="51339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16" name="boundary-now-3">
            <a:extLst xmlns:a="http://schemas.openxmlformats.org/drawingml/2006/main">
              <a:ext uri="{FF2B5EF4-FFF2-40B4-BE49-F238E27FC236}">
                <a16:creationId xmlns:a16="http://schemas.microsoft.com/office/drawing/2014/main" id="{5DF5DFAD-22F4-4D9D-B482-C7F2190FA8DE}"/>
              </a:ext>
            </a:extLst>
          </p:cNvPr>
          <p:cNvSpPr>
            <a:spLocks xmlns:a="http://schemas.openxmlformats.org/drawingml/2006/main" noGrp="1"/>
          </p:cNvSpPr>
          <p:nvPr/>
        </p:nvSpPr>
        <p:spPr>
          <a:xfrm xmlns:a="http://schemas.openxmlformats.org/drawingml/2006/main">
            <a:off x="800100" y="50482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Seeded Data Owner relation, approvals, SoD, and recertification evidence</a:t>
            </a:r>
          </a:p>
        </p:txBody>
      </p:sp>
      <p:sp>
        <p:nvSpPr>
          <p:cNvPr id="17" name="boundary-next-label">
            <a:extLst xmlns:a="http://schemas.openxmlformats.org/drawingml/2006/main">
              <a:ext uri="{FF2B5EF4-FFF2-40B4-BE49-F238E27FC236}">
                <a16:creationId xmlns:a16="http://schemas.microsoft.com/office/drawing/2014/main" id="{7FB019FB-D02C-4F9A-8F38-6ED08D158467}"/>
              </a:ext>
            </a:extLst>
          </p:cNvPr>
          <p:cNvSpPr>
            <a:spLocks xmlns:a="http://schemas.openxmlformats.org/drawingml/2006/main" noGrp="1"/>
          </p:cNvSpPr>
          <p:nvPr/>
        </p:nvSpPr>
        <p:spPr>
          <a:xfrm xmlns:a="http://schemas.openxmlformats.org/drawingml/2006/main">
            <a:off x="6534150" y="2286000"/>
            <a:ext cx="2381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F4B942"/>
                </a:solidFill>
                <a:latin typeface="Aptos"/>
                <a:ea typeface="Aptos"/>
                <a:cs typeface="Aptos"/>
              </a:defRPr>
            </a:pPr>
            <a:r>
              <a:rPr sz="1050" b="1">
                <a:solidFill>
                  <a:srgbClr val="F4B942"/>
                </a:solidFill>
                <a:latin typeface="Aptos"/>
                <a:ea typeface="Aptos"/>
                <a:cs typeface="Aptos"/>
              </a:rPr>
              <a:t>NOT IMPLEMENTED</a:t>
            </a:r>
          </a:p>
        </p:txBody>
      </p:sp>
      <p:sp>
        <p:nvSpPr>
          <p:cNvPr id="18" name="boundary-next-title">
            <a:extLst xmlns:a="http://schemas.openxmlformats.org/drawingml/2006/main">
              <a:ext uri="{FF2B5EF4-FFF2-40B4-BE49-F238E27FC236}">
                <a16:creationId xmlns:a16="http://schemas.microsoft.com/office/drawing/2014/main" id="{CDC9A356-CF7D-4F6D-94A8-C20887C19342}"/>
              </a:ext>
            </a:extLst>
          </p:cNvPr>
          <p:cNvSpPr>
            <a:spLocks xmlns:a="http://schemas.openxmlformats.org/drawingml/2006/main" noGrp="1"/>
          </p:cNvSpPr>
          <p:nvPr/>
        </p:nvSpPr>
        <p:spPr>
          <a:xfrm xmlns:a="http://schemas.openxmlformats.org/drawingml/2006/main">
            <a:off x="6534150" y="26479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325" b="1">
                <a:solidFill>
                  <a:srgbClr val="EDF6F7"/>
                </a:solidFill>
                <a:latin typeface="Aptos"/>
                <a:ea typeface="Aptos"/>
                <a:cs typeface="Aptos"/>
              </a:defRPr>
            </a:pPr>
            <a:r>
              <a:rPr sz="2325" b="1">
                <a:solidFill>
                  <a:srgbClr val="EDF6F7"/>
                </a:solidFill>
                <a:latin typeface="Aptos"/>
                <a:ea typeface="Aptos"/>
                <a:cs typeface="Aptos"/>
              </a:rPr>
              <a:t>Enterprise discovery</a:t>
            </a:r>
          </a:p>
        </p:txBody>
      </p:sp>
      <p:sp>
        <p:nvSpPr>
          <p:cNvPr id="19" name="boundary-next-0-dot">
            <a:extLst xmlns:a="http://schemas.openxmlformats.org/drawingml/2006/main">
              <a:ext uri="{FF2B5EF4-FFF2-40B4-BE49-F238E27FC236}">
                <a16:creationId xmlns:a16="http://schemas.microsoft.com/office/drawing/2014/main" id="{48E58824-EDCD-47BB-A902-5BE63AAE0F40}"/>
              </a:ext>
            </a:extLst>
          </p:cNvPr>
          <p:cNvSpPr>
            <a:spLocks xmlns:a="http://schemas.openxmlformats.org/drawingml/2006/main" noGrp="1"/>
          </p:cNvSpPr>
          <p:nvPr/>
        </p:nvSpPr>
        <p:spPr>
          <a:xfrm xmlns:a="http://schemas.openxmlformats.org/drawingml/2006/main">
            <a:off x="6534150" y="33623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0" name="boundary-next-0">
            <a:extLst xmlns:a="http://schemas.openxmlformats.org/drawingml/2006/main">
              <a:ext uri="{FF2B5EF4-FFF2-40B4-BE49-F238E27FC236}">
                <a16:creationId xmlns:a16="http://schemas.microsoft.com/office/drawing/2014/main" id="{C279BBE6-F077-45B7-AA89-F80D90491F7A}"/>
              </a:ext>
            </a:extLst>
          </p:cNvPr>
          <p:cNvSpPr>
            <a:spLocks xmlns:a="http://schemas.openxmlformats.org/drawingml/2006/main" noGrp="1"/>
          </p:cNvSpPr>
          <p:nvPr/>
        </p:nvSpPr>
        <p:spPr>
          <a:xfrm xmlns:a="http://schemas.openxmlformats.org/drawingml/2006/main">
            <a:off x="6724650" y="32766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Generic catalog crawl, profiling, schema inventory, and classification scan</a:t>
            </a:r>
          </a:p>
        </p:txBody>
      </p:sp>
      <p:sp>
        <p:nvSpPr>
          <p:cNvPr id="21" name="boundary-next-1-dot">
            <a:extLst xmlns:a="http://schemas.openxmlformats.org/drawingml/2006/main">
              <a:ext uri="{FF2B5EF4-FFF2-40B4-BE49-F238E27FC236}">
                <a16:creationId xmlns:a16="http://schemas.microsoft.com/office/drawing/2014/main" id="{11AD41D7-C55C-4FC4-BAC7-86FBEC44059F}"/>
              </a:ext>
            </a:extLst>
          </p:cNvPr>
          <p:cNvSpPr>
            <a:spLocks xmlns:a="http://schemas.openxmlformats.org/drawingml/2006/main" noGrp="1"/>
          </p:cNvSpPr>
          <p:nvPr/>
        </p:nvSpPr>
        <p:spPr>
          <a:xfrm xmlns:a="http://schemas.openxmlformats.org/drawingml/2006/main">
            <a:off x="6534150" y="39528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2" name="boundary-next-1">
            <a:extLst xmlns:a="http://schemas.openxmlformats.org/drawingml/2006/main">
              <a:ext uri="{FF2B5EF4-FFF2-40B4-BE49-F238E27FC236}">
                <a16:creationId xmlns:a16="http://schemas.microsoft.com/office/drawing/2014/main" id="{5BBCF70F-7DBB-4F43-A12E-8BA41E375914}"/>
              </a:ext>
            </a:extLst>
          </p:cNvPr>
          <p:cNvSpPr>
            <a:spLocks xmlns:a="http://schemas.openxmlformats.org/drawingml/2006/main" noGrp="1"/>
          </p:cNvSpPr>
          <p:nvPr/>
        </p:nvSpPr>
        <p:spPr>
          <a:xfrm xmlns:a="http://schemas.openxmlformats.org/drawingml/2006/main">
            <a:off x="6724650" y="38671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Owner, steward, lineage, retention, residency, quality, and provenance</a:t>
            </a:r>
          </a:p>
        </p:txBody>
      </p:sp>
      <p:sp>
        <p:nvSpPr>
          <p:cNvPr id="23" name="boundary-next-2-dot">
            <a:extLst xmlns:a="http://schemas.openxmlformats.org/drawingml/2006/main">
              <a:ext uri="{FF2B5EF4-FFF2-40B4-BE49-F238E27FC236}">
                <a16:creationId xmlns:a16="http://schemas.microsoft.com/office/drawing/2014/main" id="{6D8EE4BF-4C55-4B3F-8F18-BB37DF9A1354}"/>
              </a:ext>
            </a:extLst>
          </p:cNvPr>
          <p:cNvSpPr>
            <a:spLocks xmlns:a="http://schemas.openxmlformats.org/drawingml/2006/main" noGrp="1"/>
          </p:cNvSpPr>
          <p:nvPr/>
        </p:nvSpPr>
        <p:spPr>
          <a:xfrm xmlns:a="http://schemas.openxmlformats.org/drawingml/2006/main">
            <a:off x="6534150" y="454342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4" name="boundary-next-2">
            <a:extLst xmlns:a="http://schemas.openxmlformats.org/drawingml/2006/main">
              <a:ext uri="{FF2B5EF4-FFF2-40B4-BE49-F238E27FC236}">
                <a16:creationId xmlns:a16="http://schemas.microsoft.com/office/drawing/2014/main" id="{5C043D9E-C79F-4D0E-8713-A0A9083DBB80}"/>
              </a:ext>
            </a:extLst>
          </p:cNvPr>
          <p:cNvSpPr>
            <a:spLocks xmlns:a="http://schemas.openxmlformats.org/drawingml/2006/main" noGrp="1"/>
          </p:cNvSpPr>
          <p:nvPr/>
        </p:nvSpPr>
        <p:spPr>
          <a:xfrm xmlns:a="http://schemas.openxmlformats.org/drawingml/2006/main">
            <a:off x="6724650" y="44577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HR/SCIM/IdP sync plus existing-entitlement ingestion</a:t>
            </a:r>
          </a:p>
        </p:txBody>
      </p:sp>
      <p:sp>
        <p:nvSpPr>
          <p:cNvPr id="25" name="boundary-next-3-dot">
            <a:extLst xmlns:a="http://schemas.openxmlformats.org/drawingml/2006/main">
              <a:ext uri="{FF2B5EF4-FFF2-40B4-BE49-F238E27FC236}">
                <a16:creationId xmlns:a16="http://schemas.microsoft.com/office/drawing/2014/main" id="{460BFDD1-3EA3-48F5-8F3C-86FEFC169D5D}"/>
              </a:ext>
            </a:extLst>
          </p:cNvPr>
          <p:cNvSpPr>
            <a:spLocks xmlns:a="http://schemas.openxmlformats.org/drawingml/2006/main" noGrp="1"/>
          </p:cNvSpPr>
          <p:nvPr/>
        </p:nvSpPr>
        <p:spPr>
          <a:xfrm xmlns:a="http://schemas.openxmlformats.org/drawingml/2006/main">
            <a:off x="6534150" y="5133975"/>
            <a:ext cx="66675" cy="66675"/>
          </a:xfrm>
          <a:prstGeom xmlns:a="http://schemas.openxmlformats.org/drawingml/2006/main" prst="ellipse">
            <a:avLst/>
          </a:prstGeom>
          <a:solidFill xmlns:a="http://schemas.openxmlformats.org/drawingml/2006/main">
            <a:srgbClr val="2DD4BF"/>
          </a:solidFill>
          <a:ln xmlns:a="http://schemas.openxmlformats.org/drawingml/2006/main" w="0">
            <a:noFill/>
            <a:prstDash val="solid"/>
          </a:ln>
        </p:spPr>
      </p:sp>
      <p:sp>
        <p:nvSpPr>
          <p:cNvPr id="26" name="boundary-next-3">
            <a:extLst xmlns:a="http://schemas.openxmlformats.org/drawingml/2006/main">
              <a:ext uri="{FF2B5EF4-FFF2-40B4-BE49-F238E27FC236}">
                <a16:creationId xmlns:a16="http://schemas.microsoft.com/office/drawing/2014/main" id="{53382713-BF72-4EB1-81A8-909EAD935DEF}"/>
              </a:ext>
            </a:extLst>
          </p:cNvPr>
          <p:cNvSpPr>
            <a:spLocks xmlns:a="http://schemas.openxmlformats.org/drawingml/2006/main" noGrp="1"/>
          </p:cNvSpPr>
          <p:nvPr/>
        </p:nvSpPr>
        <p:spPr>
          <a:xfrm xmlns:a="http://schemas.openxmlformats.org/drawingml/2006/main">
            <a:off x="6724650" y="50482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650" b="0">
                <a:solidFill>
                  <a:srgbClr val="EDF6F7"/>
                </a:solidFill>
                <a:latin typeface="Aptos"/>
                <a:ea typeface="Aptos"/>
                <a:cs typeface="Aptos"/>
              </a:defRPr>
            </a:pPr>
            <a:r>
              <a:rPr sz="1650" b="0">
                <a:solidFill>
                  <a:srgbClr val="EDF6F7"/>
                </a:solidFill>
                <a:latin typeface="Aptos"/>
                <a:ea typeface="Aptos"/>
                <a:cs typeface="Aptos"/>
              </a:rPr>
              <a:t>Recommendations remain proposals; discovery never grants access</a:t>
            </a:r>
          </a:p>
        </p:txBody>
      </p:sp>
      <p:sp>
        <p:nvSpPr>
          <p:cNvPr id="27" name="brand-8">
            <a:extLst xmlns:a="http://schemas.openxmlformats.org/drawingml/2006/main">
              <a:ext uri="{FF2B5EF4-FFF2-40B4-BE49-F238E27FC236}">
                <a16:creationId xmlns:a16="http://schemas.microsoft.com/office/drawing/2014/main" id="{03444966-FBC3-48EB-9267-6EAA5766A731}"/>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589986941"/>
      </p:ext>
    </p:extLst>
  </p:cSld>
</p:sld>
</file>

<file path=ppt/slides/slide5.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34" name="title-4">
            <a:extLst xmlns:a="http://schemas.openxmlformats.org/drawingml/2006/main">
              <a:ext uri="{FF2B5EF4-FFF2-40B4-BE49-F238E27FC236}">
                <a16:creationId xmlns:a16="http://schemas.microsoft.com/office/drawing/2014/main" id="{C3CFDF02-7E26-40FF-B391-0771F3E171CD}"/>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How access is decided—never inferred</a:t>
            </a:r>
          </a:p>
        </p:txBody>
      </p:sp>
      <p:sp>
        <p:nvSpPr>
          <p:cNvPr id="2" name="subtitle-4">
            <a:extLst xmlns:a="http://schemas.openxmlformats.org/drawingml/2006/main">
              <a:ext uri="{FF2B5EF4-FFF2-40B4-BE49-F238E27FC236}">
                <a16:creationId xmlns:a16="http://schemas.microsoft.com/office/drawing/2014/main" id="{C4FE3105-D633-4C0E-A1CC-7E534AB8A54B}"/>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PurposeMesh evaluates current server-side identity and policy facts on every request; missing context fails closed.</a:t>
            </a:r>
          </a:p>
        </p:txBody>
      </p:sp>
      <p:sp>
        <p:nvSpPr>
          <p:cNvPr id="3" name="top-accent-4">
            <a:extLst xmlns:a="http://schemas.openxmlformats.org/drawingml/2006/main">
              <a:ext uri="{FF2B5EF4-FFF2-40B4-BE49-F238E27FC236}">
                <a16:creationId xmlns:a16="http://schemas.microsoft.com/office/drawing/2014/main" id="{E8900DB0-3F8B-410F-819E-5641AA10880A}"/>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4">
            <a:extLst xmlns:a="http://schemas.openxmlformats.org/drawingml/2006/main">
              <a:ext uri="{FF2B5EF4-FFF2-40B4-BE49-F238E27FC236}">
                <a16:creationId xmlns:a16="http://schemas.microsoft.com/office/drawing/2014/main" id="{ACFEA37F-C8E5-4946-A019-5D2AAAADE1FC}"/>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DECISION PATH</a:t>
            </a:r>
          </a:p>
        </p:txBody>
      </p:sp>
      <p:sp>
        <p:nvSpPr>
          <p:cNvPr id="5" name="page-4">
            <a:extLst xmlns:a="http://schemas.openxmlformats.org/drawingml/2006/main">
              <a:ext uri="{FF2B5EF4-FFF2-40B4-BE49-F238E27FC236}">
                <a16:creationId xmlns:a16="http://schemas.microsoft.com/office/drawing/2014/main" id="{B078696B-4109-447F-8C79-C250ED995E29}"/>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05</a:t>
            </a:r>
          </a:p>
        </p:txBody>
      </p:sp>
      <p:sp>
        <p:nvSpPr>
          <p:cNvPr id="6" name="journey-number-0">
            <a:extLst xmlns:a="http://schemas.openxmlformats.org/drawingml/2006/main">
              <a:ext uri="{FF2B5EF4-FFF2-40B4-BE49-F238E27FC236}">
                <a16:creationId xmlns:a16="http://schemas.microsoft.com/office/drawing/2014/main" id="{D6E510DD-D8FC-4AD0-9A1D-69050FAE187A}"/>
              </a:ext>
            </a:extLst>
          </p:cNvPr>
          <p:cNvSpPr>
            <a:spLocks xmlns:a="http://schemas.openxmlformats.org/drawingml/2006/main" noGrp="1"/>
          </p:cNvSpPr>
          <p:nvPr/>
        </p:nvSpPr>
        <p:spPr>
          <a:xfrm xmlns:a="http://schemas.openxmlformats.org/drawingml/2006/main">
            <a:off x="60960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01</a:t>
            </a:r>
          </a:p>
        </p:txBody>
      </p:sp>
      <p:sp>
        <p:nvSpPr>
          <p:cNvPr id="7" name="journey-rule-0">
            <a:extLst xmlns:a="http://schemas.openxmlformats.org/drawingml/2006/main">
              <a:ext uri="{FF2B5EF4-FFF2-40B4-BE49-F238E27FC236}">
                <a16:creationId xmlns:a16="http://schemas.microsoft.com/office/drawing/2014/main" id="{B0D49A17-3B5C-4D69-B234-5B20E10478DB}"/>
              </a:ext>
            </a:extLst>
          </p:cNvPr>
          <p:cNvSpPr>
            <a:spLocks xmlns:a="http://schemas.openxmlformats.org/drawingml/2006/main" noGrp="1"/>
          </p:cNvSpPr>
          <p:nvPr/>
        </p:nvSpPr>
        <p:spPr>
          <a:xfrm xmlns:a="http://schemas.openxmlformats.org/drawingml/2006/main">
            <a:off x="60960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8" name="journey-title-0">
            <a:extLst xmlns:a="http://schemas.openxmlformats.org/drawingml/2006/main">
              <a:ext uri="{FF2B5EF4-FFF2-40B4-BE49-F238E27FC236}">
                <a16:creationId xmlns:a16="http://schemas.microsoft.com/office/drawing/2014/main" id="{677528B1-AA50-41E4-BEBB-29BDB2B07595}"/>
              </a:ext>
            </a:extLst>
          </p:cNvPr>
          <p:cNvSpPr>
            <a:spLocks xmlns:a="http://schemas.openxmlformats.org/drawingml/2006/main" noGrp="1"/>
          </p:cNvSpPr>
          <p:nvPr/>
        </p:nvSpPr>
        <p:spPr>
          <a:xfrm xmlns:a="http://schemas.openxmlformats.org/drawingml/2006/main">
            <a:off x="60960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Identity</a:t>
            </a:r>
          </a:p>
        </p:txBody>
      </p:sp>
      <p:sp>
        <p:nvSpPr>
          <p:cNvPr id="9" name="journey-body-0">
            <a:extLst xmlns:a="http://schemas.openxmlformats.org/drawingml/2006/main">
              <a:ext uri="{FF2B5EF4-FFF2-40B4-BE49-F238E27FC236}">
                <a16:creationId xmlns:a16="http://schemas.microsoft.com/office/drawing/2014/main" id="{C43E6AFC-F3C3-47FE-AFFA-75C4E8AB3270}"/>
              </a:ext>
            </a:extLst>
          </p:cNvPr>
          <p:cNvSpPr>
            <a:spLocks xmlns:a="http://schemas.openxmlformats.org/drawingml/2006/main" noGrp="1"/>
          </p:cNvSpPr>
          <p:nvPr/>
        </p:nvSpPr>
        <p:spPr>
          <a:xfrm xmlns:a="http://schemas.openxmlformats.org/drawingml/2006/main">
            <a:off x="60960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Principal + token purpose</a:t>
            </a:r>
          </a:p>
        </p:txBody>
      </p:sp>
      <p:sp>
        <p:nvSpPr>
          <p:cNvPr id="10" name="journey-number-1">
            <a:extLst xmlns:a="http://schemas.openxmlformats.org/drawingml/2006/main">
              <a:ext uri="{FF2B5EF4-FFF2-40B4-BE49-F238E27FC236}">
                <a16:creationId xmlns:a16="http://schemas.microsoft.com/office/drawing/2014/main" id="{5ACD72AC-40B7-48AC-9294-018DF60BCCCC}"/>
              </a:ext>
            </a:extLst>
          </p:cNvPr>
          <p:cNvSpPr>
            <a:spLocks xmlns:a="http://schemas.openxmlformats.org/drawingml/2006/main" noGrp="1"/>
          </p:cNvSpPr>
          <p:nvPr/>
        </p:nvSpPr>
        <p:spPr>
          <a:xfrm xmlns:a="http://schemas.openxmlformats.org/drawingml/2006/main">
            <a:off x="241935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02</a:t>
            </a:r>
          </a:p>
        </p:txBody>
      </p:sp>
      <p:sp>
        <p:nvSpPr>
          <p:cNvPr id="11" name="journey-rule-1">
            <a:extLst xmlns:a="http://schemas.openxmlformats.org/drawingml/2006/main">
              <a:ext uri="{FF2B5EF4-FFF2-40B4-BE49-F238E27FC236}">
                <a16:creationId xmlns:a16="http://schemas.microsoft.com/office/drawing/2014/main" id="{C7342689-90A9-4F97-A223-C7491E6B06C6}"/>
              </a:ext>
            </a:extLst>
          </p:cNvPr>
          <p:cNvSpPr>
            <a:spLocks xmlns:a="http://schemas.openxmlformats.org/drawingml/2006/main" noGrp="1"/>
          </p:cNvSpPr>
          <p:nvPr/>
        </p:nvSpPr>
        <p:spPr>
          <a:xfrm xmlns:a="http://schemas.openxmlformats.org/drawingml/2006/main">
            <a:off x="241935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2" name="journey-title-1">
            <a:extLst xmlns:a="http://schemas.openxmlformats.org/drawingml/2006/main">
              <a:ext uri="{FF2B5EF4-FFF2-40B4-BE49-F238E27FC236}">
                <a16:creationId xmlns:a16="http://schemas.microsoft.com/office/drawing/2014/main" id="{8F95CB64-942B-4A0F-874B-CB983F3FCEE7}"/>
              </a:ext>
            </a:extLst>
          </p:cNvPr>
          <p:cNvSpPr>
            <a:spLocks xmlns:a="http://schemas.openxmlformats.org/drawingml/2006/main" noGrp="1"/>
          </p:cNvSpPr>
          <p:nvPr/>
        </p:nvSpPr>
        <p:spPr>
          <a:xfrm xmlns:a="http://schemas.openxmlformats.org/drawingml/2006/main">
            <a:off x="241935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Persona</a:t>
            </a:r>
          </a:p>
        </p:txBody>
      </p:sp>
      <p:sp>
        <p:nvSpPr>
          <p:cNvPr id="13" name="journey-body-1">
            <a:extLst xmlns:a="http://schemas.openxmlformats.org/drawingml/2006/main">
              <a:ext uri="{FF2B5EF4-FFF2-40B4-BE49-F238E27FC236}">
                <a16:creationId xmlns:a16="http://schemas.microsoft.com/office/drawing/2014/main" id="{E17B5A72-F74F-42CE-A16F-AA742DFAE26E}"/>
              </a:ext>
            </a:extLst>
          </p:cNvPr>
          <p:cNvSpPr>
            <a:spLocks xmlns:a="http://schemas.openxmlformats.org/drawingml/2006/main" noGrp="1"/>
          </p:cNvSpPr>
          <p:nvPr/>
        </p:nvSpPr>
        <p:spPr>
          <a:xfrm xmlns:a="http://schemas.openxmlformats.org/drawingml/2006/main">
            <a:off x="241935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Actions + class ceiling</a:t>
            </a:r>
          </a:p>
        </p:txBody>
      </p:sp>
      <p:sp>
        <p:nvSpPr>
          <p:cNvPr id="14" name="journey-number-2">
            <a:extLst xmlns:a="http://schemas.openxmlformats.org/drawingml/2006/main">
              <a:ext uri="{FF2B5EF4-FFF2-40B4-BE49-F238E27FC236}">
                <a16:creationId xmlns:a16="http://schemas.microsoft.com/office/drawing/2014/main" id="{14CFCE5D-E459-4227-8EC0-AA6CA2723E51}"/>
              </a:ext>
            </a:extLst>
          </p:cNvPr>
          <p:cNvSpPr>
            <a:spLocks xmlns:a="http://schemas.openxmlformats.org/drawingml/2006/main" noGrp="1"/>
          </p:cNvSpPr>
          <p:nvPr/>
        </p:nvSpPr>
        <p:spPr>
          <a:xfrm xmlns:a="http://schemas.openxmlformats.org/drawingml/2006/main">
            <a:off x="422910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F4B942"/>
                </a:solidFill>
                <a:latin typeface="Aptos"/>
                <a:ea typeface="Aptos"/>
                <a:cs typeface="Aptos"/>
              </a:defRPr>
            </a:pPr>
            <a:r>
              <a:rPr sz="1125" b="1">
                <a:solidFill>
                  <a:srgbClr val="F4B942"/>
                </a:solidFill>
                <a:latin typeface="Aptos"/>
                <a:ea typeface="Aptos"/>
                <a:cs typeface="Aptos"/>
              </a:rPr>
              <a:t>03</a:t>
            </a:r>
          </a:p>
        </p:txBody>
      </p:sp>
      <p:sp>
        <p:nvSpPr>
          <p:cNvPr id="15" name="journey-rule-2">
            <a:extLst xmlns:a="http://schemas.openxmlformats.org/drawingml/2006/main">
              <a:ext uri="{FF2B5EF4-FFF2-40B4-BE49-F238E27FC236}">
                <a16:creationId xmlns:a16="http://schemas.microsoft.com/office/drawing/2014/main" id="{716F19CD-3378-4DE3-892A-5AD10CC2B9A2}"/>
              </a:ext>
            </a:extLst>
          </p:cNvPr>
          <p:cNvSpPr>
            <a:spLocks xmlns:a="http://schemas.openxmlformats.org/drawingml/2006/main" noGrp="1"/>
          </p:cNvSpPr>
          <p:nvPr/>
        </p:nvSpPr>
        <p:spPr>
          <a:xfrm xmlns:a="http://schemas.openxmlformats.org/drawingml/2006/main">
            <a:off x="4229100" y="2800350"/>
            <a:ext cx="1466850" cy="28575"/>
          </a:xfrm>
          <a:prstGeom xmlns:a="http://schemas.openxmlformats.org/drawingml/2006/main" prst="roundRect">
            <a:avLst>
              <a:gd name="adj" fmla="val 50000"/>
            </a:avLst>
          </a:prstGeom>
          <a:solidFill xmlns:a="http://schemas.openxmlformats.org/drawingml/2006/main">
            <a:srgbClr val="F4B942"/>
          </a:solidFill>
          <a:ln xmlns:a="http://schemas.openxmlformats.org/drawingml/2006/main" w="0">
            <a:noFill/>
            <a:prstDash val="solid"/>
          </a:ln>
        </p:spPr>
      </p:sp>
      <p:sp>
        <p:nvSpPr>
          <p:cNvPr id="16" name="journey-title-2">
            <a:extLst xmlns:a="http://schemas.openxmlformats.org/drawingml/2006/main">
              <a:ext uri="{FF2B5EF4-FFF2-40B4-BE49-F238E27FC236}">
                <a16:creationId xmlns:a16="http://schemas.microsoft.com/office/drawing/2014/main" id="{1D1B46CD-12DC-460B-BF6B-2D0DB018F050}"/>
              </a:ext>
            </a:extLst>
          </p:cNvPr>
          <p:cNvSpPr>
            <a:spLocks xmlns:a="http://schemas.openxmlformats.org/drawingml/2006/main" noGrp="1"/>
          </p:cNvSpPr>
          <p:nvPr/>
        </p:nvSpPr>
        <p:spPr>
          <a:xfrm xmlns:a="http://schemas.openxmlformats.org/drawingml/2006/main">
            <a:off x="422910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Capsule</a:t>
            </a:r>
          </a:p>
        </p:txBody>
      </p:sp>
      <p:sp>
        <p:nvSpPr>
          <p:cNvPr id="17" name="journey-body-2">
            <a:extLst xmlns:a="http://schemas.openxmlformats.org/drawingml/2006/main">
              <a:ext uri="{FF2B5EF4-FFF2-40B4-BE49-F238E27FC236}">
                <a16:creationId xmlns:a16="http://schemas.microsoft.com/office/drawing/2014/main" id="{DD0247F0-C2ED-41D9-8CAE-5081F7006B51}"/>
              </a:ext>
            </a:extLst>
          </p:cNvPr>
          <p:cNvSpPr>
            <a:spLocks xmlns:a="http://schemas.openxmlformats.org/drawingml/2006/main" noGrp="1"/>
          </p:cNvSpPr>
          <p:nvPr/>
        </p:nvSpPr>
        <p:spPr>
          <a:xfrm xmlns:a="http://schemas.openxmlformats.org/drawingml/2006/main">
            <a:off x="422910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Membership + scope attrs</a:t>
            </a:r>
          </a:p>
        </p:txBody>
      </p:sp>
      <p:sp>
        <p:nvSpPr>
          <p:cNvPr id="18" name="journey-number-3">
            <a:extLst xmlns:a="http://schemas.openxmlformats.org/drawingml/2006/main">
              <a:ext uri="{FF2B5EF4-FFF2-40B4-BE49-F238E27FC236}">
                <a16:creationId xmlns:a16="http://schemas.microsoft.com/office/drawing/2014/main" id="{30E461E2-37DB-44FC-BC72-67C5CD884DE7}"/>
              </a:ext>
            </a:extLst>
          </p:cNvPr>
          <p:cNvSpPr>
            <a:spLocks xmlns:a="http://schemas.openxmlformats.org/drawingml/2006/main" noGrp="1"/>
          </p:cNvSpPr>
          <p:nvPr/>
        </p:nvSpPr>
        <p:spPr>
          <a:xfrm xmlns:a="http://schemas.openxmlformats.org/drawingml/2006/main">
            <a:off x="603885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04</a:t>
            </a:r>
          </a:p>
        </p:txBody>
      </p:sp>
      <p:sp>
        <p:nvSpPr>
          <p:cNvPr id="19" name="journey-rule-3">
            <a:extLst xmlns:a="http://schemas.openxmlformats.org/drawingml/2006/main">
              <a:ext uri="{FF2B5EF4-FFF2-40B4-BE49-F238E27FC236}">
                <a16:creationId xmlns:a16="http://schemas.microsoft.com/office/drawing/2014/main" id="{C75709AC-4CE4-4ECE-B340-B7F22734E040}"/>
              </a:ext>
            </a:extLst>
          </p:cNvPr>
          <p:cNvSpPr>
            <a:spLocks xmlns:a="http://schemas.openxmlformats.org/drawingml/2006/main" noGrp="1"/>
          </p:cNvSpPr>
          <p:nvPr/>
        </p:nvSpPr>
        <p:spPr>
          <a:xfrm xmlns:a="http://schemas.openxmlformats.org/drawingml/2006/main">
            <a:off x="603885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0" name="journey-title-3">
            <a:extLst xmlns:a="http://schemas.openxmlformats.org/drawingml/2006/main">
              <a:ext uri="{FF2B5EF4-FFF2-40B4-BE49-F238E27FC236}">
                <a16:creationId xmlns:a16="http://schemas.microsoft.com/office/drawing/2014/main" id="{BFBCA92B-9A95-43DC-A304-A017B1591196}"/>
              </a:ext>
            </a:extLst>
          </p:cNvPr>
          <p:cNvSpPr>
            <a:spLocks xmlns:a="http://schemas.openxmlformats.org/drawingml/2006/main" noGrp="1"/>
          </p:cNvSpPr>
          <p:nvPr/>
        </p:nvSpPr>
        <p:spPr>
          <a:xfrm xmlns:a="http://schemas.openxmlformats.org/drawingml/2006/main">
            <a:off x="603885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Contract</a:t>
            </a:r>
          </a:p>
        </p:txBody>
      </p:sp>
      <p:sp>
        <p:nvSpPr>
          <p:cNvPr id="21" name="journey-body-3">
            <a:extLst xmlns:a="http://schemas.openxmlformats.org/drawingml/2006/main">
              <a:ext uri="{FF2B5EF4-FFF2-40B4-BE49-F238E27FC236}">
                <a16:creationId xmlns:a16="http://schemas.microsoft.com/office/drawing/2014/main" id="{4C76AAF5-2AE5-479A-94A2-B33318DAE84E}"/>
              </a:ext>
            </a:extLst>
          </p:cNvPr>
          <p:cNvSpPr>
            <a:spLocks xmlns:a="http://schemas.openxmlformats.org/drawingml/2006/main" noGrp="1"/>
          </p:cNvSpPr>
          <p:nvPr/>
        </p:nvSpPr>
        <p:spPr>
          <a:xfrm xmlns:a="http://schemas.openxmlformats.org/drawingml/2006/main">
            <a:off x="603885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Dataset + purpose + predicate</a:t>
            </a:r>
          </a:p>
        </p:txBody>
      </p:sp>
      <p:sp>
        <p:nvSpPr>
          <p:cNvPr id="22" name="journey-number-4">
            <a:extLst xmlns:a="http://schemas.openxmlformats.org/drawingml/2006/main">
              <a:ext uri="{FF2B5EF4-FFF2-40B4-BE49-F238E27FC236}">
                <a16:creationId xmlns:a16="http://schemas.microsoft.com/office/drawing/2014/main" id="{D4124BFA-ACFD-488C-82A0-FAE6A49904BF}"/>
              </a:ext>
            </a:extLst>
          </p:cNvPr>
          <p:cNvSpPr>
            <a:spLocks xmlns:a="http://schemas.openxmlformats.org/drawingml/2006/main" noGrp="1"/>
          </p:cNvSpPr>
          <p:nvPr/>
        </p:nvSpPr>
        <p:spPr>
          <a:xfrm xmlns:a="http://schemas.openxmlformats.org/drawingml/2006/main">
            <a:off x="784860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05</a:t>
            </a:r>
          </a:p>
        </p:txBody>
      </p:sp>
      <p:sp>
        <p:nvSpPr>
          <p:cNvPr id="23" name="journey-rule-4">
            <a:extLst xmlns:a="http://schemas.openxmlformats.org/drawingml/2006/main">
              <a:ext uri="{FF2B5EF4-FFF2-40B4-BE49-F238E27FC236}">
                <a16:creationId xmlns:a16="http://schemas.microsoft.com/office/drawing/2014/main" id="{34EBDF34-4390-4C17-AA24-12E23201E6DA}"/>
              </a:ext>
            </a:extLst>
          </p:cNvPr>
          <p:cNvSpPr>
            <a:spLocks xmlns:a="http://schemas.openxmlformats.org/drawingml/2006/main" noGrp="1"/>
          </p:cNvSpPr>
          <p:nvPr/>
        </p:nvSpPr>
        <p:spPr>
          <a:xfrm xmlns:a="http://schemas.openxmlformats.org/drawingml/2006/main">
            <a:off x="784860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4" name="journey-title-4">
            <a:extLst xmlns:a="http://schemas.openxmlformats.org/drawingml/2006/main">
              <a:ext uri="{FF2B5EF4-FFF2-40B4-BE49-F238E27FC236}">
                <a16:creationId xmlns:a16="http://schemas.microsoft.com/office/drawing/2014/main" id="{208862FC-EBF4-4D68-9677-6E5A02C57EE3}"/>
              </a:ext>
            </a:extLst>
          </p:cNvPr>
          <p:cNvSpPr>
            <a:spLocks xmlns:a="http://schemas.openxmlformats.org/drawingml/2006/main" noGrp="1"/>
          </p:cNvSpPr>
          <p:nvPr/>
        </p:nvSpPr>
        <p:spPr>
          <a:xfrm xmlns:a="http://schemas.openxmlformats.org/drawingml/2006/main">
            <a:off x="784860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Evaluate</a:t>
            </a:r>
          </a:p>
        </p:txBody>
      </p:sp>
      <p:sp>
        <p:nvSpPr>
          <p:cNvPr id="25" name="journey-body-4">
            <a:extLst xmlns:a="http://schemas.openxmlformats.org/drawingml/2006/main">
              <a:ext uri="{FF2B5EF4-FFF2-40B4-BE49-F238E27FC236}">
                <a16:creationId xmlns:a16="http://schemas.microsoft.com/office/drawing/2014/main" id="{17C9B65C-FDCD-4CC7-9893-D23A7CA36965}"/>
              </a:ext>
            </a:extLst>
          </p:cNvPr>
          <p:cNvSpPr>
            <a:spLocks xmlns:a="http://schemas.openxmlformats.org/drawingml/2006/main" noGrp="1"/>
          </p:cNvSpPr>
          <p:nvPr/>
        </p:nvSpPr>
        <p:spPr>
          <a:xfrm xmlns:a="http://schemas.openxmlformats.org/drawingml/2006/main">
            <a:off x="784860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Row match + field rules</a:t>
            </a:r>
          </a:p>
        </p:txBody>
      </p:sp>
      <p:sp>
        <p:nvSpPr>
          <p:cNvPr id="26" name="journey-number-5">
            <a:extLst xmlns:a="http://schemas.openxmlformats.org/drawingml/2006/main">
              <a:ext uri="{FF2B5EF4-FFF2-40B4-BE49-F238E27FC236}">
                <a16:creationId xmlns:a16="http://schemas.microsoft.com/office/drawing/2014/main" id="{8D2F8FCA-82BE-4E68-9A47-0453FB3C6521}"/>
              </a:ext>
            </a:extLst>
          </p:cNvPr>
          <p:cNvSpPr>
            <a:spLocks xmlns:a="http://schemas.openxmlformats.org/drawingml/2006/main" noGrp="1"/>
          </p:cNvSpPr>
          <p:nvPr/>
        </p:nvSpPr>
        <p:spPr>
          <a:xfrm xmlns:a="http://schemas.openxmlformats.org/drawingml/2006/main">
            <a:off x="965835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06</a:t>
            </a:r>
          </a:p>
        </p:txBody>
      </p:sp>
      <p:sp>
        <p:nvSpPr>
          <p:cNvPr id="27" name="journey-rule-5">
            <a:extLst xmlns:a="http://schemas.openxmlformats.org/drawingml/2006/main">
              <a:ext uri="{FF2B5EF4-FFF2-40B4-BE49-F238E27FC236}">
                <a16:creationId xmlns:a16="http://schemas.microsoft.com/office/drawing/2014/main" id="{A632FD1D-1E56-4FDF-81A9-0F4E835ABBF5}"/>
              </a:ext>
            </a:extLst>
          </p:cNvPr>
          <p:cNvSpPr>
            <a:spLocks xmlns:a="http://schemas.openxmlformats.org/drawingml/2006/main" noGrp="1"/>
          </p:cNvSpPr>
          <p:nvPr/>
        </p:nvSpPr>
        <p:spPr>
          <a:xfrm xmlns:a="http://schemas.openxmlformats.org/drawingml/2006/main">
            <a:off x="965835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8" name="journey-title-5">
            <a:extLst xmlns:a="http://schemas.openxmlformats.org/drawingml/2006/main">
              <a:ext uri="{FF2B5EF4-FFF2-40B4-BE49-F238E27FC236}">
                <a16:creationId xmlns:a16="http://schemas.microsoft.com/office/drawing/2014/main" id="{1B3771E2-397C-4344-8E75-5A40C9080367}"/>
              </a:ext>
            </a:extLst>
          </p:cNvPr>
          <p:cNvSpPr>
            <a:spLocks xmlns:a="http://schemas.openxmlformats.org/drawingml/2006/main" noGrp="1"/>
          </p:cNvSpPr>
          <p:nvPr/>
        </p:nvSpPr>
        <p:spPr>
          <a:xfrm xmlns:a="http://schemas.openxmlformats.org/drawingml/2006/main">
            <a:off x="965835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Release</a:t>
            </a:r>
          </a:p>
        </p:txBody>
      </p:sp>
      <p:sp>
        <p:nvSpPr>
          <p:cNvPr id="29" name="journey-body-5">
            <a:extLst xmlns:a="http://schemas.openxmlformats.org/drawingml/2006/main">
              <a:ext uri="{FF2B5EF4-FFF2-40B4-BE49-F238E27FC236}">
                <a16:creationId xmlns:a16="http://schemas.microsoft.com/office/drawing/2014/main" id="{1B1E4331-E892-4F68-B1AC-BDA921AEDCD6}"/>
              </a:ext>
            </a:extLst>
          </p:cNvPr>
          <p:cNvSpPr>
            <a:spLocks xmlns:a="http://schemas.openxmlformats.org/drawingml/2006/main" noGrp="1"/>
          </p:cNvSpPr>
          <p:nvPr/>
        </p:nvSpPr>
        <p:spPr>
          <a:xfrm xmlns:a="http://schemas.openxmlformats.org/drawingml/2006/main">
            <a:off x="965835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Decision + obligations + audit</a:t>
            </a:r>
          </a:p>
        </p:txBody>
      </p:sp>
      <p:sp>
        <p:nvSpPr>
          <p:cNvPr id="30" name="journey-callout">
            <a:extLst xmlns:a="http://schemas.openxmlformats.org/drawingml/2006/main">
              <a:ext uri="{FF2B5EF4-FFF2-40B4-BE49-F238E27FC236}">
                <a16:creationId xmlns:a16="http://schemas.microsoft.com/office/drawing/2014/main" id="{397EE651-C1D1-41CE-B4A4-272F2066E461}"/>
              </a:ext>
            </a:extLst>
          </p:cNvPr>
          <p:cNvSpPr>
            <a:spLocks xmlns:a="http://schemas.openxmlformats.org/drawingml/2006/main" noGrp="1"/>
          </p:cNvSpPr>
          <p:nvPr/>
        </p:nvSpPr>
        <p:spPr>
          <a:xfrm xmlns:a="http://schemas.openxmlformats.org/drawingml/2006/main">
            <a:off x="609600" y="4857750"/>
            <a:ext cx="10972800" cy="1066800"/>
          </a:xfrm>
          <a:prstGeom xmlns:a="http://schemas.openxmlformats.org/drawingml/2006/main" prst="roundRect">
            <a:avLst>
              <a:gd name="adj" fmla="val 10714"/>
            </a:avLst>
          </a:prstGeom>
          <a:solidFill xmlns:a="http://schemas.openxmlformats.org/drawingml/2006/main">
            <a:srgbClr val="103B3B"/>
          </a:solidFill>
          <a:ln xmlns:a="http://schemas.openxmlformats.org/drawingml/2006/main" w="9525">
            <a:solidFill>
              <a:srgbClr val="1D615D"/>
            </a:solidFill>
            <a:prstDash val="solid"/>
          </a:ln>
        </p:spPr>
      </p:sp>
      <p:sp>
        <p:nvSpPr>
          <p:cNvPr id="31" name="journey-callout-title">
            <a:extLst xmlns:a="http://schemas.openxmlformats.org/drawingml/2006/main">
              <a:ext uri="{FF2B5EF4-FFF2-40B4-BE49-F238E27FC236}">
                <a16:creationId xmlns:a16="http://schemas.microsoft.com/office/drawing/2014/main" id="{5DA14DA2-A55C-4135-8CAF-C2D5E7B131B0}"/>
              </a:ext>
            </a:extLst>
          </p:cNvPr>
          <p:cNvSpPr>
            <a:spLocks xmlns:a="http://schemas.openxmlformats.org/drawingml/2006/main" noGrp="1"/>
          </p:cNvSpPr>
          <p:nvPr/>
        </p:nvSpPr>
        <p:spPr>
          <a:xfrm xmlns:a="http://schemas.openxmlformats.org/drawingml/2006/main">
            <a:off x="876300" y="5095875"/>
            <a:ext cx="2952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POLICY CHANGES REQUIRE REVIEW</a:t>
            </a:r>
          </a:p>
        </p:txBody>
      </p:sp>
      <p:sp>
        <p:nvSpPr>
          <p:cNvPr id="32" name="journey-callout-body">
            <a:extLst xmlns:a="http://schemas.openxmlformats.org/drawingml/2006/main">
              <a:ext uri="{FF2B5EF4-FFF2-40B4-BE49-F238E27FC236}">
                <a16:creationId xmlns:a16="http://schemas.microsoft.com/office/drawing/2014/main" id="{45F465CF-36BC-481A-9153-CFA19075675F}"/>
              </a:ext>
            </a:extLst>
          </p:cNvPr>
          <p:cNvSpPr>
            <a:spLocks xmlns:a="http://schemas.openxmlformats.org/drawingml/2006/main" noGrp="1"/>
          </p:cNvSpPr>
          <p:nvPr/>
        </p:nvSpPr>
        <p:spPr>
          <a:xfrm xmlns:a="http://schemas.openxmlformats.org/drawingml/2006/main">
            <a:off x="876300" y="5429250"/>
            <a:ext cx="9906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Queries are decided by policy; parser output and previews never grant access or reveal sensitive data.</a:t>
            </a:r>
          </a:p>
        </p:txBody>
      </p:sp>
      <p:sp>
        <p:nvSpPr>
          <p:cNvPr id="33" name="brand-4">
            <a:extLst xmlns:a="http://schemas.openxmlformats.org/drawingml/2006/main">
              <a:ext uri="{FF2B5EF4-FFF2-40B4-BE49-F238E27FC236}">
                <a16:creationId xmlns:a16="http://schemas.microsoft.com/office/drawing/2014/main" id="{90583476-83FD-46EE-9A4D-C57B721D3AA6}"/>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1500860904"/>
      </p:ext>
    </p:extLst>
  </p:cSld>
</p:sld>
</file>

<file path=ppt/slides/slide6.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3" name="title-3">
            <a:extLst xmlns:a="http://schemas.openxmlformats.org/drawingml/2006/main">
              <a:ext uri="{FF2B5EF4-FFF2-40B4-BE49-F238E27FC236}">
                <a16:creationId xmlns:a16="http://schemas.microsoft.com/office/drawing/2014/main" id="{7D5AAA3B-4E11-42AA-B9C4-A3AACF4C000A}"/>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One decision model follows every request</a:t>
            </a:r>
          </a:p>
        </p:txBody>
      </p:sp>
      <p:sp>
        <p:nvSpPr>
          <p:cNvPr id="2" name="subtitle-3">
            <a:extLst xmlns:a="http://schemas.openxmlformats.org/drawingml/2006/main">
              <a:ext uri="{FF2B5EF4-FFF2-40B4-BE49-F238E27FC236}">
                <a16:creationId xmlns:a16="http://schemas.microsoft.com/office/drawing/2014/main" id="{39ABAA56-20B3-40F2-A99C-0587E8906A75}"/>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Three durable business objects keep identity, scope, and data permission separate.</a:t>
            </a:r>
          </a:p>
        </p:txBody>
      </p:sp>
      <p:sp>
        <p:nvSpPr>
          <p:cNvPr id="3" name="top-accent-3">
            <a:extLst xmlns:a="http://schemas.openxmlformats.org/drawingml/2006/main">
              <a:ext uri="{FF2B5EF4-FFF2-40B4-BE49-F238E27FC236}">
                <a16:creationId xmlns:a16="http://schemas.microsoft.com/office/drawing/2014/main" id="{C02DB79A-91C6-4D7C-A558-6CD780BF9432}"/>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3">
            <a:extLst xmlns:a="http://schemas.openxmlformats.org/drawingml/2006/main">
              <a:ext uri="{FF2B5EF4-FFF2-40B4-BE49-F238E27FC236}">
                <a16:creationId xmlns:a16="http://schemas.microsoft.com/office/drawing/2014/main" id="{0118712C-422A-4936-9787-25355396DEA4}"/>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CONTROL MODEL</a:t>
            </a:r>
          </a:p>
        </p:txBody>
      </p:sp>
      <p:sp>
        <p:nvSpPr>
          <p:cNvPr id="5" name="page-3">
            <a:extLst xmlns:a="http://schemas.openxmlformats.org/drawingml/2006/main">
              <a:ext uri="{FF2B5EF4-FFF2-40B4-BE49-F238E27FC236}">
                <a16:creationId xmlns:a16="http://schemas.microsoft.com/office/drawing/2014/main" id="{F5CC8DEA-C7F3-4FFF-AA3A-DFCA41BE4BF4}"/>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06</a:t>
            </a:r>
          </a:p>
        </p:txBody>
      </p:sp>
      <p:sp>
        <p:nvSpPr>
          <p:cNvPr id="6" name="model-accent-0">
            <a:extLst xmlns:a="http://schemas.openxmlformats.org/drawingml/2006/main">
              <a:ext uri="{FF2B5EF4-FFF2-40B4-BE49-F238E27FC236}">
                <a16:creationId xmlns:a16="http://schemas.microsoft.com/office/drawing/2014/main" id="{34EE1418-E0BA-43DF-9019-79FDD68EF4C2}"/>
              </a:ext>
            </a:extLst>
          </p:cNvPr>
          <p:cNvSpPr>
            <a:spLocks xmlns:a="http://schemas.openxmlformats.org/drawingml/2006/main" noGrp="1"/>
          </p:cNvSpPr>
          <p:nvPr/>
        </p:nvSpPr>
        <p:spPr>
          <a:xfrm xmlns:a="http://schemas.openxmlformats.org/drawingml/2006/main">
            <a:off x="609600" y="2324100"/>
            <a:ext cx="3143250" cy="38100"/>
          </a:xfrm>
          <a:prstGeom xmlns:a="http://schemas.openxmlformats.org/drawingml/2006/main" prst="roundRect">
            <a:avLst>
              <a:gd name="adj" fmla="val 50000"/>
            </a:avLst>
          </a:prstGeom>
          <a:solidFill xmlns:a="http://schemas.openxmlformats.org/drawingml/2006/main">
            <a:srgbClr val="38BDF8"/>
          </a:solidFill>
          <a:ln xmlns:a="http://schemas.openxmlformats.org/drawingml/2006/main" w="0">
            <a:noFill/>
            <a:prstDash val="solid"/>
          </a:ln>
        </p:spPr>
      </p:sp>
      <p:sp>
        <p:nvSpPr>
          <p:cNvPr id="7" name="model-number-0">
            <a:extLst xmlns:a="http://schemas.openxmlformats.org/drawingml/2006/main">
              <a:ext uri="{FF2B5EF4-FFF2-40B4-BE49-F238E27FC236}">
                <a16:creationId xmlns:a16="http://schemas.microsoft.com/office/drawing/2014/main" id="{084C9835-27F9-45DD-8D8D-9433B850AD30}"/>
              </a:ext>
            </a:extLst>
          </p:cNvPr>
          <p:cNvSpPr>
            <a:spLocks xmlns:a="http://schemas.openxmlformats.org/drawingml/2006/main" noGrp="1"/>
          </p:cNvSpPr>
          <p:nvPr/>
        </p:nvSpPr>
        <p:spPr>
          <a:xfrm xmlns:a="http://schemas.openxmlformats.org/drawingml/2006/main">
            <a:off x="6096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38BDF8"/>
                </a:solidFill>
                <a:latin typeface="Aptos"/>
                <a:ea typeface="Aptos"/>
                <a:cs typeface="Aptos"/>
              </a:defRPr>
            </a:pPr>
            <a:r>
              <a:rPr sz="1350" b="1">
                <a:solidFill>
                  <a:srgbClr val="38BDF8"/>
                </a:solidFill>
                <a:latin typeface="Aptos"/>
                <a:ea typeface="Aptos"/>
                <a:cs typeface="Aptos"/>
              </a:rPr>
              <a:t>01</a:t>
            </a:r>
          </a:p>
        </p:txBody>
      </p:sp>
      <p:sp>
        <p:nvSpPr>
          <p:cNvPr id="8" name="model-title-0">
            <a:extLst xmlns:a="http://schemas.openxmlformats.org/drawingml/2006/main">
              <a:ext uri="{FF2B5EF4-FFF2-40B4-BE49-F238E27FC236}">
                <a16:creationId xmlns:a16="http://schemas.microsoft.com/office/drawing/2014/main" id="{99AA5927-10DC-4433-A90D-5F22D974CAD8}"/>
              </a:ext>
            </a:extLst>
          </p:cNvPr>
          <p:cNvSpPr>
            <a:spLocks xmlns:a="http://schemas.openxmlformats.org/drawingml/2006/main" noGrp="1"/>
          </p:cNvSpPr>
          <p:nvPr/>
        </p:nvSpPr>
        <p:spPr>
          <a:xfrm xmlns:a="http://schemas.openxmlformats.org/drawingml/2006/main">
            <a:off x="6096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Persona</a:t>
            </a:r>
          </a:p>
        </p:txBody>
      </p:sp>
      <p:sp>
        <p:nvSpPr>
          <p:cNvPr id="9" name="model-question-0">
            <a:extLst xmlns:a="http://schemas.openxmlformats.org/drawingml/2006/main">
              <a:ext uri="{FF2B5EF4-FFF2-40B4-BE49-F238E27FC236}">
                <a16:creationId xmlns:a16="http://schemas.microsoft.com/office/drawing/2014/main" id="{698B5F4A-FC8A-4E9F-A11D-5E16FD701426}"/>
              </a:ext>
            </a:extLst>
          </p:cNvPr>
          <p:cNvSpPr>
            <a:spLocks xmlns:a="http://schemas.openxmlformats.org/drawingml/2006/main" noGrp="1"/>
          </p:cNvSpPr>
          <p:nvPr/>
        </p:nvSpPr>
        <p:spPr>
          <a:xfrm xmlns:a="http://schemas.openxmlformats.org/drawingml/2006/main">
            <a:off x="6096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What may this job function do?</a:t>
            </a:r>
          </a:p>
        </p:txBody>
      </p:sp>
      <p:sp>
        <p:nvSpPr>
          <p:cNvPr id="10" name="model-body-0">
            <a:extLst xmlns:a="http://schemas.openxmlformats.org/drawingml/2006/main">
              <a:ext uri="{FF2B5EF4-FFF2-40B4-BE49-F238E27FC236}">
                <a16:creationId xmlns:a16="http://schemas.microsoft.com/office/drawing/2014/main" id="{10C61334-266F-4C32-9D71-D0D557F2D3C0}"/>
              </a:ext>
            </a:extLst>
          </p:cNvPr>
          <p:cNvSpPr>
            <a:spLocks xmlns:a="http://schemas.openxmlformats.org/drawingml/2006/main" noGrp="1"/>
          </p:cNvSpPr>
          <p:nvPr/>
        </p:nvSpPr>
        <p:spPr>
          <a:xfrm xmlns:a="http://schemas.openxmlformats.org/drawingml/2006/main">
            <a:off x="6096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Actions and a classification ceiling—never a business data slice.</a:t>
            </a:r>
          </a:p>
        </p:txBody>
      </p:sp>
      <p:sp>
        <p:nvSpPr>
          <p:cNvPr id="11" name="model-accent-1">
            <a:extLst xmlns:a="http://schemas.openxmlformats.org/drawingml/2006/main">
              <a:ext uri="{FF2B5EF4-FFF2-40B4-BE49-F238E27FC236}">
                <a16:creationId xmlns:a16="http://schemas.microsoft.com/office/drawing/2014/main" id="{F08AFE35-F644-4178-BB68-F5DA1C5547CE}"/>
              </a:ext>
            </a:extLst>
          </p:cNvPr>
          <p:cNvSpPr>
            <a:spLocks xmlns:a="http://schemas.openxmlformats.org/drawingml/2006/main" noGrp="1"/>
          </p:cNvSpPr>
          <p:nvPr/>
        </p:nvSpPr>
        <p:spPr>
          <a:xfrm xmlns:a="http://schemas.openxmlformats.org/drawingml/2006/main">
            <a:off x="4305300" y="2324100"/>
            <a:ext cx="314325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12" name="model-number-1">
            <a:extLst xmlns:a="http://schemas.openxmlformats.org/drawingml/2006/main">
              <a:ext uri="{FF2B5EF4-FFF2-40B4-BE49-F238E27FC236}">
                <a16:creationId xmlns:a16="http://schemas.microsoft.com/office/drawing/2014/main" id="{AC9EA6D3-0107-45AF-A910-CCCBF6334598}"/>
              </a:ext>
            </a:extLst>
          </p:cNvPr>
          <p:cNvSpPr>
            <a:spLocks xmlns:a="http://schemas.openxmlformats.org/drawingml/2006/main" noGrp="1"/>
          </p:cNvSpPr>
          <p:nvPr/>
        </p:nvSpPr>
        <p:spPr>
          <a:xfrm xmlns:a="http://schemas.openxmlformats.org/drawingml/2006/main">
            <a:off x="43053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350" b="1">
                <a:solidFill>
                  <a:srgbClr val="2DD4BF"/>
                </a:solidFill>
                <a:latin typeface="Aptos"/>
                <a:ea typeface="Aptos"/>
                <a:cs typeface="Aptos"/>
              </a:rPr>
              <a:t>02</a:t>
            </a:r>
          </a:p>
        </p:txBody>
      </p:sp>
      <p:sp>
        <p:nvSpPr>
          <p:cNvPr id="13" name="model-title-1">
            <a:extLst xmlns:a="http://schemas.openxmlformats.org/drawingml/2006/main">
              <a:ext uri="{FF2B5EF4-FFF2-40B4-BE49-F238E27FC236}">
                <a16:creationId xmlns:a16="http://schemas.microsoft.com/office/drawing/2014/main" id="{AF9068DE-FE32-4F47-B187-DF0FE42993D1}"/>
              </a:ext>
            </a:extLst>
          </p:cNvPr>
          <p:cNvSpPr>
            <a:spLocks xmlns:a="http://schemas.openxmlformats.org/drawingml/2006/main" noGrp="1"/>
          </p:cNvSpPr>
          <p:nvPr/>
        </p:nvSpPr>
        <p:spPr>
          <a:xfrm xmlns:a="http://schemas.openxmlformats.org/drawingml/2006/main">
            <a:off x="43053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Capsule</a:t>
            </a:r>
          </a:p>
        </p:txBody>
      </p:sp>
      <p:sp>
        <p:nvSpPr>
          <p:cNvPr id="14" name="model-question-1">
            <a:extLst xmlns:a="http://schemas.openxmlformats.org/drawingml/2006/main">
              <a:ext uri="{FF2B5EF4-FFF2-40B4-BE49-F238E27FC236}">
                <a16:creationId xmlns:a16="http://schemas.microsoft.com/office/drawing/2014/main" id="{67E25EDA-B065-46A4-AE92-026355514A2F}"/>
              </a:ext>
            </a:extLst>
          </p:cNvPr>
          <p:cNvSpPr>
            <a:spLocks xmlns:a="http://schemas.openxmlformats.org/drawingml/2006/main" noGrp="1"/>
          </p:cNvSpPr>
          <p:nvPr/>
        </p:nvSpPr>
        <p:spPr>
          <a:xfrm xmlns:a="http://schemas.openxmlformats.org/drawingml/2006/main">
            <a:off x="43053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Which business scope is active?</a:t>
            </a:r>
          </a:p>
        </p:txBody>
      </p:sp>
      <p:sp>
        <p:nvSpPr>
          <p:cNvPr id="15" name="model-body-1">
            <a:extLst xmlns:a="http://schemas.openxmlformats.org/drawingml/2006/main">
              <a:ext uri="{FF2B5EF4-FFF2-40B4-BE49-F238E27FC236}">
                <a16:creationId xmlns:a16="http://schemas.microsoft.com/office/drawing/2014/main" id="{D655055A-63AE-48D1-BE01-9D44B1FCB6CB}"/>
              </a:ext>
            </a:extLst>
          </p:cNvPr>
          <p:cNvSpPr>
            <a:spLocks xmlns:a="http://schemas.openxmlformats.org/drawingml/2006/main" noGrp="1"/>
          </p:cNvSpPr>
          <p:nvPr/>
        </p:nvSpPr>
        <p:spPr>
          <a:xfrm xmlns:a="http://schemas.openxmlformats.org/drawingml/2006/main">
            <a:off x="43053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Membership, purpose, tenant, vendor, region, product, and lifecycle.</a:t>
            </a:r>
          </a:p>
        </p:txBody>
      </p:sp>
      <p:sp>
        <p:nvSpPr>
          <p:cNvPr id="16" name="model-accent-2">
            <a:extLst xmlns:a="http://schemas.openxmlformats.org/drawingml/2006/main">
              <a:ext uri="{FF2B5EF4-FFF2-40B4-BE49-F238E27FC236}">
                <a16:creationId xmlns:a16="http://schemas.microsoft.com/office/drawing/2014/main" id="{AB00A1C8-98AA-4E41-B880-D84D75FA0888}"/>
              </a:ext>
            </a:extLst>
          </p:cNvPr>
          <p:cNvSpPr>
            <a:spLocks xmlns:a="http://schemas.openxmlformats.org/drawingml/2006/main" noGrp="1"/>
          </p:cNvSpPr>
          <p:nvPr/>
        </p:nvSpPr>
        <p:spPr>
          <a:xfrm xmlns:a="http://schemas.openxmlformats.org/drawingml/2006/main">
            <a:off x="8001000" y="2324100"/>
            <a:ext cx="3143250" cy="38100"/>
          </a:xfrm>
          <a:prstGeom xmlns:a="http://schemas.openxmlformats.org/drawingml/2006/main" prst="roundRect">
            <a:avLst>
              <a:gd name="adj" fmla="val 50000"/>
            </a:avLst>
          </a:prstGeom>
          <a:solidFill xmlns:a="http://schemas.openxmlformats.org/drawingml/2006/main">
            <a:srgbClr val="F4B942"/>
          </a:solidFill>
          <a:ln xmlns:a="http://schemas.openxmlformats.org/drawingml/2006/main" w="0">
            <a:noFill/>
            <a:prstDash val="solid"/>
          </a:ln>
        </p:spPr>
      </p:sp>
      <p:sp>
        <p:nvSpPr>
          <p:cNvPr id="17" name="model-number-2">
            <a:extLst xmlns:a="http://schemas.openxmlformats.org/drawingml/2006/main">
              <a:ext uri="{FF2B5EF4-FFF2-40B4-BE49-F238E27FC236}">
                <a16:creationId xmlns:a16="http://schemas.microsoft.com/office/drawing/2014/main" id="{364E2A3E-355D-4523-800E-0C02B4C885A2}"/>
              </a:ext>
            </a:extLst>
          </p:cNvPr>
          <p:cNvSpPr>
            <a:spLocks xmlns:a="http://schemas.openxmlformats.org/drawingml/2006/main" noGrp="1"/>
          </p:cNvSpPr>
          <p:nvPr/>
        </p:nvSpPr>
        <p:spPr>
          <a:xfrm xmlns:a="http://schemas.openxmlformats.org/drawingml/2006/main">
            <a:off x="8001000" y="2571750"/>
            <a:ext cx="533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1">
                <a:solidFill>
                  <a:srgbClr val="F4B942"/>
                </a:solidFill>
                <a:latin typeface="Aptos"/>
                <a:ea typeface="Aptos"/>
                <a:cs typeface="Aptos"/>
              </a:defRPr>
            </a:pPr>
            <a:r>
              <a:rPr sz="1350" b="1">
                <a:solidFill>
                  <a:srgbClr val="F4B942"/>
                </a:solidFill>
                <a:latin typeface="Aptos"/>
                <a:ea typeface="Aptos"/>
                <a:cs typeface="Aptos"/>
              </a:rPr>
              <a:t>03</a:t>
            </a:r>
          </a:p>
        </p:txBody>
      </p:sp>
      <p:sp>
        <p:nvSpPr>
          <p:cNvPr id="18" name="model-title-2">
            <a:extLst xmlns:a="http://schemas.openxmlformats.org/drawingml/2006/main">
              <a:ext uri="{FF2B5EF4-FFF2-40B4-BE49-F238E27FC236}">
                <a16:creationId xmlns:a16="http://schemas.microsoft.com/office/drawing/2014/main" id="{B9DC7103-FA58-4365-A240-E33F29AF5C6C}"/>
              </a:ext>
            </a:extLst>
          </p:cNvPr>
          <p:cNvSpPr>
            <a:spLocks xmlns:a="http://schemas.openxmlformats.org/drawingml/2006/main" noGrp="1"/>
          </p:cNvSpPr>
          <p:nvPr/>
        </p:nvSpPr>
        <p:spPr>
          <a:xfrm xmlns:a="http://schemas.openxmlformats.org/drawingml/2006/main">
            <a:off x="8001000" y="29908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2400" b="1">
                <a:solidFill>
                  <a:srgbClr val="EDF6F7"/>
                </a:solidFill>
                <a:latin typeface="Aptos"/>
                <a:ea typeface="Aptos"/>
                <a:cs typeface="Aptos"/>
              </a:defRPr>
            </a:pPr>
            <a:r>
              <a:rPr sz="2400" b="1">
                <a:solidFill>
                  <a:srgbClr val="EDF6F7"/>
                </a:solidFill>
                <a:latin typeface="Aptos"/>
                <a:ea typeface="Aptos"/>
                <a:cs typeface="Aptos"/>
              </a:rPr>
              <a:t>Contract</a:t>
            </a:r>
          </a:p>
        </p:txBody>
      </p:sp>
      <p:sp>
        <p:nvSpPr>
          <p:cNvPr id="19" name="model-question-2">
            <a:extLst xmlns:a="http://schemas.openxmlformats.org/drawingml/2006/main">
              <a:ext uri="{FF2B5EF4-FFF2-40B4-BE49-F238E27FC236}">
                <a16:creationId xmlns:a16="http://schemas.microsoft.com/office/drawing/2014/main" id="{501A3B55-BD26-4D2F-8F09-66D8C363021A}"/>
              </a:ext>
            </a:extLst>
          </p:cNvPr>
          <p:cNvSpPr>
            <a:spLocks xmlns:a="http://schemas.openxmlformats.org/drawingml/2006/main" noGrp="1"/>
          </p:cNvSpPr>
          <p:nvPr/>
        </p:nvSpPr>
        <p:spPr>
          <a:xfrm xmlns:a="http://schemas.openxmlformats.org/drawingml/2006/main">
            <a:off x="8001000" y="3638550"/>
            <a:ext cx="3143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What may be released?</a:t>
            </a:r>
          </a:p>
        </p:txBody>
      </p:sp>
      <p:sp>
        <p:nvSpPr>
          <p:cNvPr id="20" name="model-body-2">
            <a:extLst xmlns:a="http://schemas.openxmlformats.org/drawingml/2006/main">
              <a:ext uri="{FF2B5EF4-FFF2-40B4-BE49-F238E27FC236}">
                <a16:creationId xmlns:a16="http://schemas.microsoft.com/office/drawing/2014/main" id="{C860B9BD-5B68-4BEA-A01B-718F3401A99E}"/>
              </a:ext>
            </a:extLst>
          </p:cNvPr>
          <p:cNvSpPr>
            <a:spLocks xmlns:a="http://schemas.openxmlformats.org/drawingml/2006/main" noGrp="1"/>
          </p:cNvSpPr>
          <p:nvPr/>
        </p:nvSpPr>
        <p:spPr>
          <a:xfrm xmlns:a="http://schemas.openxmlformats.org/drawingml/2006/main">
            <a:off x="8001000" y="4457700"/>
            <a:ext cx="3143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Dataset, purpose, row predicate, explicit field allowlist, and denies.</a:t>
            </a:r>
          </a:p>
        </p:txBody>
      </p:sp>
      <p:sp>
        <p:nvSpPr>
          <p:cNvPr id="21" name="model-footer">
            <a:extLst xmlns:a="http://schemas.openxmlformats.org/drawingml/2006/main">
              <a:ext uri="{FF2B5EF4-FFF2-40B4-BE49-F238E27FC236}">
                <a16:creationId xmlns:a16="http://schemas.microsoft.com/office/drawing/2014/main" id="{2B67A45C-E563-4A54-AACA-ECFE0BBA03BB}"/>
              </a:ext>
            </a:extLst>
          </p:cNvPr>
          <p:cNvSpPr>
            <a:spLocks xmlns:a="http://schemas.openxmlformats.org/drawingml/2006/main" noGrp="1"/>
          </p:cNvSpPr>
          <p:nvPr/>
        </p:nvSpPr>
        <p:spPr>
          <a:xfrm xmlns:a="http://schemas.openxmlformats.org/drawingml/2006/main">
            <a:off x="609600" y="5953125"/>
            <a:ext cx="1047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575" b="1">
                <a:solidFill>
                  <a:srgbClr val="2DD4BF"/>
                </a:solidFill>
                <a:latin typeface="Aptos"/>
                <a:ea typeface="Aptos"/>
                <a:cs typeface="Aptos"/>
              </a:defRPr>
            </a:pPr>
            <a:r>
              <a:rPr sz="1575" b="1">
                <a:solidFill>
                  <a:srgbClr val="2DD4BF"/>
                </a:solidFill>
                <a:latin typeface="Aptos"/>
                <a:ea typeface="Aptos"/>
                <a:cs typeface="Aptos"/>
              </a:rPr>
              <a:t>Seed uses descriptive personas; production should constrain five capability templates and reject unsupported target translations.</a:t>
            </a:r>
          </a:p>
        </p:txBody>
      </p:sp>
      <p:sp>
        <p:nvSpPr>
          <p:cNvPr id="22" name="brand-3">
            <a:extLst xmlns:a="http://schemas.openxmlformats.org/drawingml/2006/main">
              <a:ext uri="{FF2B5EF4-FFF2-40B4-BE49-F238E27FC236}">
                <a16:creationId xmlns:a16="http://schemas.microsoft.com/office/drawing/2014/main" id="{43F11B39-188D-4299-BA3C-F2CB81AC3F1F}"/>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952513125"/>
      </p:ext>
    </p:extLst>
  </p:cSld>
</p:sld>
</file>

<file path=ppt/slides/slide7.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34" name="title-4">
            <a:extLst xmlns:a="http://schemas.openxmlformats.org/drawingml/2006/main">
              <a:ext uri="{FF2B5EF4-FFF2-40B4-BE49-F238E27FC236}">
                <a16:creationId xmlns:a16="http://schemas.microsoft.com/office/drawing/2014/main" id="{C3CFDF02-7E26-40FF-B391-0771F3E171CD}"/>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Separate request, approval, and enforcement</a:t>
            </a:r>
          </a:p>
        </p:txBody>
      </p:sp>
      <p:sp>
        <p:nvSpPr>
          <p:cNvPr id="2" name="subtitle-4">
            <a:extLst xmlns:a="http://schemas.openxmlformats.org/drawingml/2006/main">
              <a:ext uri="{FF2B5EF4-FFF2-40B4-BE49-F238E27FC236}">
                <a16:creationId xmlns:a16="http://schemas.microsoft.com/office/drawing/2014/main" id="{C4FE3105-D633-4C0E-A1CC-7E534AB8A54B}"/>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The console drives the flow; the API authenticates, validates, authorizes, persists, and audits it.</a:t>
            </a:r>
          </a:p>
        </p:txBody>
      </p:sp>
      <p:sp>
        <p:nvSpPr>
          <p:cNvPr id="3" name="top-accent-4">
            <a:extLst xmlns:a="http://schemas.openxmlformats.org/drawingml/2006/main">
              <a:ext uri="{FF2B5EF4-FFF2-40B4-BE49-F238E27FC236}">
                <a16:creationId xmlns:a16="http://schemas.microsoft.com/office/drawing/2014/main" id="{E8900DB0-3F8B-410F-819E-5641AA10880A}"/>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4">
            <a:extLst xmlns:a="http://schemas.openxmlformats.org/drawingml/2006/main">
              <a:ext uri="{FF2B5EF4-FFF2-40B4-BE49-F238E27FC236}">
                <a16:creationId xmlns:a16="http://schemas.microsoft.com/office/drawing/2014/main" id="{ACFEA37F-C8E5-4946-A019-5D2AAAADE1FC}"/>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WORKING JOURNEY</a:t>
            </a:r>
          </a:p>
        </p:txBody>
      </p:sp>
      <p:sp>
        <p:nvSpPr>
          <p:cNvPr id="5" name="page-4">
            <a:extLst xmlns:a="http://schemas.openxmlformats.org/drawingml/2006/main">
              <a:ext uri="{FF2B5EF4-FFF2-40B4-BE49-F238E27FC236}">
                <a16:creationId xmlns:a16="http://schemas.microsoft.com/office/drawing/2014/main" id="{B078696B-4109-447F-8C79-C250ED995E29}"/>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07</a:t>
            </a:r>
          </a:p>
        </p:txBody>
      </p:sp>
      <p:sp>
        <p:nvSpPr>
          <p:cNvPr id="6" name="journey-number-0">
            <a:extLst xmlns:a="http://schemas.openxmlformats.org/drawingml/2006/main">
              <a:ext uri="{FF2B5EF4-FFF2-40B4-BE49-F238E27FC236}">
                <a16:creationId xmlns:a16="http://schemas.microsoft.com/office/drawing/2014/main" id="{D6E510DD-D8FC-4AD0-9A1D-69050FAE187A}"/>
              </a:ext>
            </a:extLst>
          </p:cNvPr>
          <p:cNvSpPr>
            <a:spLocks xmlns:a="http://schemas.openxmlformats.org/drawingml/2006/main" noGrp="1"/>
          </p:cNvSpPr>
          <p:nvPr/>
        </p:nvSpPr>
        <p:spPr>
          <a:xfrm xmlns:a="http://schemas.openxmlformats.org/drawingml/2006/main">
            <a:off x="60960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01</a:t>
            </a:r>
          </a:p>
        </p:txBody>
      </p:sp>
      <p:sp>
        <p:nvSpPr>
          <p:cNvPr id="7" name="journey-rule-0">
            <a:extLst xmlns:a="http://schemas.openxmlformats.org/drawingml/2006/main">
              <a:ext uri="{FF2B5EF4-FFF2-40B4-BE49-F238E27FC236}">
                <a16:creationId xmlns:a16="http://schemas.microsoft.com/office/drawing/2014/main" id="{B0D49A17-3B5C-4D69-B234-5B20E10478DB}"/>
              </a:ext>
            </a:extLst>
          </p:cNvPr>
          <p:cNvSpPr>
            <a:spLocks xmlns:a="http://schemas.openxmlformats.org/drawingml/2006/main" noGrp="1"/>
          </p:cNvSpPr>
          <p:nvPr/>
        </p:nvSpPr>
        <p:spPr>
          <a:xfrm xmlns:a="http://schemas.openxmlformats.org/drawingml/2006/main">
            <a:off x="60960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8" name="journey-title-0">
            <a:extLst xmlns:a="http://schemas.openxmlformats.org/drawingml/2006/main">
              <a:ext uri="{FF2B5EF4-FFF2-40B4-BE49-F238E27FC236}">
                <a16:creationId xmlns:a16="http://schemas.microsoft.com/office/drawing/2014/main" id="{677528B1-AA50-41E4-BEBB-29BDB2B07595}"/>
              </a:ext>
            </a:extLst>
          </p:cNvPr>
          <p:cNvSpPr>
            <a:spLocks xmlns:a="http://schemas.openxmlformats.org/drawingml/2006/main" noGrp="1"/>
          </p:cNvSpPr>
          <p:nvPr/>
        </p:nvSpPr>
        <p:spPr>
          <a:xfrm xmlns:a="http://schemas.openxmlformats.org/drawingml/2006/main">
            <a:off x="60960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Draft</a:t>
            </a:r>
          </a:p>
        </p:txBody>
      </p:sp>
      <p:sp>
        <p:nvSpPr>
          <p:cNvPr id="9" name="journey-body-0">
            <a:extLst xmlns:a="http://schemas.openxmlformats.org/drawingml/2006/main">
              <a:ext uri="{FF2B5EF4-FFF2-40B4-BE49-F238E27FC236}">
                <a16:creationId xmlns:a16="http://schemas.microsoft.com/office/drawing/2014/main" id="{C43E6AFC-F3C3-47FE-AFFA-75C4E8AB3270}"/>
              </a:ext>
            </a:extLst>
          </p:cNvPr>
          <p:cNvSpPr>
            <a:spLocks xmlns:a="http://schemas.openxmlformats.org/drawingml/2006/main" noGrp="1"/>
          </p:cNvSpPr>
          <p:nvPr/>
        </p:nvSpPr>
        <p:spPr>
          <a:xfrm xmlns:a="http://schemas.openxmlformats.org/drawingml/2006/main">
            <a:off x="60960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Need → role</a:t>
            </a:r>
          </a:p>
        </p:txBody>
      </p:sp>
      <p:sp>
        <p:nvSpPr>
          <p:cNvPr id="10" name="journey-number-1">
            <a:extLst xmlns:a="http://schemas.openxmlformats.org/drawingml/2006/main">
              <a:ext uri="{FF2B5EF4-FFF2-40B4-BE49-F238E27FC236}">
                <a16:creationId xmlns:a16="http://schemas.microsoft.com/office/drawing/2014/main" id="{5ACD72AC-40B7-48AC-9294-018DF60BCCCC}"/>
              </a:ext>
            </a:extLst>
          </p:cNvPr>
          <p:cNvSpPr>
            <a:spLocks xmlns:a="http://schemas.openxmlformats.org/drawingml/2006/main" noGrp="1"/>
          </p:cNvSpPr>
          <p:nvPr/>
        </p:nvSpPr>
        <p:spPr>
          <a:xfrm xmlns:a="http://schemas.openxmlformats.org/drawingml/2006/main">
            <a:off x="241935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02</a:t>
            </a:r>
          </a:p>
        </p:txBody>
      </p:sp>
      <p:sp>
        <p:nvSpPr>
          <p:cNvPr id="11" name="journey-rule-1">
            <a:extLst xmlns:a="http://schemas.openxmlformats.org/drawingml/2006/main">
              <a:ext uri="{FF2B5EF4-FFF2-40B4-BE49-F238E27FC236}">
                <a16:creationId xmlns:a16="http://schemas.microsoft.com/office/drawing/2014/main" id="{C7342689-90A9-4F97-A223-C7491E6B06C6}"/>
              </a:ext>
            </a:extLst>
          </p:cNvPr>
          <p:cNvSpPr>
            <a:spLocks xmlns:a="http://schemas.openxmlformats.org/drawingml/2006/main" noGrp="1"/>
          </p:cNvSpPr>
          <p:nvPr/>
        </p:nvSpPr>
        <p:spPr>
          <a:xfrm xmlns:a="http://schemas.openxmlformats.org/drawingml/2006/main">
            <a:off x="241935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2" name="journey-title-1">
            <a:extLst xmlns:a="http://schemas.openxmlformats.org/drawingml/2006/main">
              <a:ext uri="{FF2B5EF4-FFF2-40B4-BE49-F238E27FC236}">
                <a16:creationId xmlns:a16="http://schemas.microsoft.com/office/drawing/2014/main" id="{8F95CB64-942B-4A0F-874B-CB983F3FCEE7}"/>
              </a:ext>
            </a:extLst>
          </p:cNvPr>
          <p:cNvSpPr>
            <a:spLocks xmlns:a="http://schemas.openxmlformats.org/drawingml/2006/main" noGrp="1"/>
          </p:cNvSpPr>
          <p:nvPr/>
        </p:nvSpPr>
        <p:spPr>
          <a:xfrm xmlns:a="http://schemas.openxmlformats.org/drawingml/2006/main">
            <a:off x="241935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Validate</a:t>
            </a:r>
          </a:p>
        </p:txBody>
      </p:sp>
      <p:sp>
        <p:nvSpPr>
          <p:cNvPr id="13" name="journey-body-1">
            <a:extLst xmlns:a="http://schemas.openxmlformats.org/drawingml/2006/main">
              <a:ext uri="{FF2B5EF4-FFF2-40B4-BE49-F238E27FC236}">
                <a16:creationId xmlns:a16="http://schemas.microsoft.com/office/drawing/2014/main" id="{E17B5A72-F74F-42CE-A16F-AA742DFAE26E}"/>
              </a:ext>
            </a:extLst>
          </p:cNvPr>
          <p:cNvSpPr>
            <a:spLocks xmlns:a="http://schemas.openxmlformats.org/drawingml/2006/main" noGrp="1"/>
          </p:cNvSpPr>
          <p:nvPr/>
        </p:nvSpPr>
        <p:spPr>
          <a:xfrm xmlns:a="http://schemas.openxmlformats.org/drawingml/2006/main">
            <a:off x="241935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Scope + preview</a:t>
            </a:r>
          </a:p>
        </p:txBody>
      </p:sp>
      <p:sp>
        <p:nvSpPr>
          <p:cNvPr id="14" name="journey-number-2">
            <a:extLst xmlns:a="http://schemas.openxmlformats.org/drawingml/2006/main">
              <a:ext uri="{FF2B5EF4-FFF2-40B4-BE49-F238E27FC236}">
                <a16:creationId xmlns:a16="http://schemas.microsoft.com/office/drawing/2014/main" id="{14CFCE5D-E459-4227-8EC0-AA6CA2723E51}"/>
              </a:ext>
            </a:extLst>
          </p:cNvPr>
          <p:cNvSpPr>
            <a:spLocks xmlns:a="http://schemas.openxmlformats.org/drawingml/2006/main" noGrp="1"/>
          </p:cNvSpPr>
          <p:nvPr/>
        </p:nvSpPr>
        <p:spPr>
          <a:xfrm xmlns:a="http://schemas.openxmlformats.org/drawingml/2006/main">
            <a:off x="422910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F4B942"/>
                </a:solidFill>
                <a:latin typeface="Aptos"/>
                <a:ea typeface="Aptos"/>
                <a:cs typeface="Aptos"/>
              </a:defRPr>
            </a:pPr>
            <a:r>
              <a:rPr sz="1125" b="1">
                <a:solidFill>
                  <a:srgbClr val="F4B942"/>
                </a:solidFill>
                <a:latin typeface="Aptos"/>
                <a:ea typeface="Aptos"/>
                <a:cs typeface="Aptos"/>
              </a:rPr>
              <a:t>03</a:t>
            </a:r>
          </a:p>
        </p:txBody>
      </p:sp>
      <p:sp>
        <p:nvSpPr>
          <p:cNvPr id="15" name="journey-rule-2">
            <a:extLst xmlns:a="http://schemas.openxmlformats.org/drawingml/2006/main">
              <a:ext uri="{FF2B5EF4-FFF2-40B4-BE49-F238E27FC236}">
                <a16:creationId xmlns:a16="http://schemas.microsoft.com/office/drawing/2014/main" id="{716F19CD-3378-4DE3-892A-5AD10CC2B9A2}"/>
              </a:ext>
            </a:extLst>
          </p:cNvPr>
          <p:cNvSpPr>
            <a:spLocks xmlns:a="http://schemas.openxmlformats.org/drawingml/2006/main" noGrp="1"/>
          </p:cNvSpPr>
          <p:nvPr/>
        </p:nvSpPr>
        <p:spPr>
          <a:xfrm xmlns:a="http://schemas.openxmlformats.org/drawingml/2006/main">
            <a:off x="4229100" y="2800350"/>
            <a:ext cx="1466850" cy="28575"/>
          </a:xfrm>
          <a:prstGeom xmlns:a="http://schemas.openxmlformats.org/drawingml/2006/main" prst="roundRect">
            <a:avLst>
              <a:gd name="adj" fmla="val 50000"/>
            </a:avLst>
          </a:prstGeom>
          <a:solidFill xmlns:a="http://schemas.openxmlformats.org/drawingml/2006/main">
            <a:srgbClr val="F4B942"/>
          </a:solidFill>
          <a:ln xmlns:a="http://schemas.openxmlformats.org/drawingml/2006/main" w="0">
            <a:noFill/>
            <a:prstDash val="solid"/>
          </a:ln>
        </p:spPr>
      </p:sp>
      <p:sp>
        <p:nvSpPr>
          <p:cNvPr id="16" name="journey-title-2">
            <a:extLst xmlns:a="http://schemas.openxmlformats.org/drawingml/2006/main">
              <a:ext uri="{FF2B5EF4-FFF2-40B4-BE49-F238E27FC236}">
                <a16:creationId xmlns:a16="http://schemas.microsoft.com/office/drawing/2014/main" id="{1D1B46CD-12DC-460B-BF6B-2D0DB018F050}"/>
              </a:ext>
            </a:extLst>
          </p:cNvPr>
          <p:cNvSpPr>
            <a:spLocks xmlns:a="http://schemas.openxmlformats.org/drawingml/2006/main" noGrp="1"/>
          </p:cNvSpPr>
          <p:nvPr/>
        </p:nvSpPr>
        <p:spPr>
          <a:xfrm xmlns:a="http://schemas.openxmlformats.org/drawingml/2006/main">
            <a:off x="422910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Review</a:t>
            </a:r>
          </a:p>
        </p:txBody>
      </p:sp>
      <p:sp>
        <p:nvSpPr>
          <p:cNvPr id="17" name="journey-body-2">
            <a:extLst xmlns:a="http://schemas.openxmlformats.org/drawingml/2006/main">
              <a:ext uri="{FF2B5EF4-FFF2-40B4-BE49-F238E27FC236}">
                <a16:creationId xmlns:a16="http://schemas.microsoft.com/office/drawing/2014/main" id="{DD0247F0-C2ED-41D9-8CAE-5081F7006B51}"/>
              </a:ext>
            </a:extLst>
          </p:cNvPr>
          <p:cNvSpPr>
            <a:spLocks xmlns:a="http://schemas.openxmlformats.org/drawingml/2006/main" noGrp="1"/>
          </p:cNvSpPr>
          <p:nvPr/>
        </p:nvSpPr>
        <p:spPr>
          <a:xfrm xmlns:a="http://schemas.openxmlformats.org/drawingml/2006/main">
            <a:off x="422910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Owner + admin</a:t>
            </a:r>
          </a:p>
        </p:txBody>
      </p:sp>
      <p:sp>
        <p:nvSpPr>
          <p:cNvPr id="18" name="journey-number-3">
            <a:extLst xmlns:a="http://schemas.openxmlformats.org/drawingml/2006/main">
              <a:ext uri="{FF2B5EF4-FFF2-40B4-BE49-F238E27FC236}">
                <a16:creationId xmlns:a16="http://schemas.microsoft.com/office/drawing/2014/main" id="{30E461E2-37DB-44FC-BC72-67C5CD884DE7}"/>
              </a:ext>
            </a:extLst>
          </p:cNvPr>
          <p:cNvSpPr>
            <a:spLocks xmlns:a="http://schemas.openxmlformats.org/drawingml/2006/main" noGrp="1"/>
          </p:cNvSpPr>
          <p:nvPr/>
        </p:nvSpPr>
        <p:spPr>
          <a:xfrm xmlns:a="http://schemas.openxmlformats.org/drawingml/2006/main">
            <a:off x="603885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04</a:t>
            </a:r>
          </a:p>
        </p:txBody>
      </p:sp>
      <p:sp>
        <p:nvSpPr>
          <p:cNvPr id="19" name="journey-rule-3">
            <a:extLst xmlns:a="http://schemas.openxmlformats.org/drawingml/2006/main">
              <a:ext uri="{FF2B5EF4-FFF2-40B4-BE49-F238E27FC236}">
                <a16:creationId xmlns:a16="http://schemas.microsoft.com/office/drawing/2014/main" id="{C75709AC-4CE4-4ECE-B340-B7F22734E040}"/>
              </a:ext>
            </a:extLst>
          </p:cNvPr>
          <p:cNvSpPr>
            <a:spLocks xmlns:a="http://schemas.openxmlformats.org/drawingml/2006/main" noGrp="1"/>
          </p:cNvSpPr>
          <p:nvPr/>
        </p:nvSpPr>
        <p:spPr>
          <a:xfrm xmlns:a="http://schemas.openxmlformats.org/drawingml/2006/main">
            <a:off x="603885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0" name="journey-title-3">
            <a:extLst xmlns:a="http://schemas.openxmlformats.org/drawingml/2006/main">
              <a:ext uri="{FF2B5EF4-FFF2-40B4-BE49-F238E27FC236}">
                <a16:creationId xmlns:a16="http://schemas.microsoft.com/office/drawing/2014/main" id="{BFBCA92B-9A95-43DC-A304-A017B1591196}"/>
              </a:ext>
            </a:extLst>
          </p:cNvPr>
          <p:cNvSpPr>
            <a:spLocks xmlns:a="http://schemas.openxmlformats.org/drawingml/2006/main" noGrp="1"/>
          </p:cNvSpPr>
          <p:nvPr/>
        </p:nvSpPr>
        <p:spPr>
          <a:xfrm xmlns:a="http://schemas.openxmlformats.org/drawingml/2006/main">
            <a:off x="603885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Apply</a:t>
            </a:r>
          </a:p>
        </p:txBody>
      </p:sp>
      <p:sp>
        <p:nvSpPr>
          <p:cNvPr id="21" name="journey-body-3">
            <a:extLst xmlns:a="http://schemas.openxmlformats.org/drawingml/2006/main">
              <a:ext uri="{FF2B5EF4-FFF2-40B4-BE49-F238E27FC236}">
                <a16:creationId xmlns:a16="http://schemas.microsoft.com/office/drawing/2014/main" id="{4C76AAF5-2AE5-479A-94A2-B33318DAE84E}"/>
              </a:ext>
            </a:extLst>
          </p:cNvPr>
          <p:cNvSpPr>
            <a:spLocks xmlns:a="http://schemas.openxmlformats.org/drawingml/2006/main" noGrp="1"/>
          </p:cNvSpPr>
          <p:nvPr/>
        </p:nvSpPr>
        <p:spPr>
          <a:xfrm xmlns:a="http://schemas.openxmlformats.org/drawingml/2006/main">
            <a:off x="603885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Desired state</a:t>
            </a:r>
          </a:p>
        </p:txBody>
      </p:sp>
      <p:sp>
        <p:nvSpPr>
          <p:cNvPr id="22" name="journey-number-4">
            <a:extLst xmlns:a="http://schemas.openxmlformats.org/drawingml/2006/main">
              <a:ext uri="{FF2B5EF4-FFF2-40B4-BE49-F238E27FC236}">
                <a16:creationId xmlns:a16="http://schemas.microsoft.com/office/drawing/2014/main" id="{D4124BFA-ACFD-488C-82A0-FAE6A49904BF}"/>
              </a:ext>
            </a:extLst>
          </p:cNvPr>
          <p:cNvSpPr>
            <a:spLocks xmlns:a="http://schemas.openxmlformats.org/drawingml/2006/main" noGrp="1"/>
          </p:cNvSpPr>
          <p:nvPr/>
        </p:nvSpPr>
        <p:spPr>
          <a:xfrm xmlns:a="http://schemas.openxmlformats.org/drawingml/2006/main">
            <a:off x="784860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05</a:t>
            </a:r>
          </a:p>
        </p:txBody>
      </p:sp>
      <p:sp>
        <p:nvSpPr>
          <p:cNvPr id="23" name="journey-rule-4">
            <a:extLst xmlns:a="http://schemas.openxmlformats.org/drawingml/2006/main">
              <a:ext uri="{FF2B5EF4-FFF2-40B4-BE49-F238E27FC236}">
                <a16:creationId xmlns:a16="http://schemas.microsoft.com/office/drawing/2014/main" id="{34EBDF34-4390-4C17-AA24-12E23201E6DA}"/>
              </a:ext>
            </a:extLst>
          </p:cNvPr>
          <p:cNvSpPr>
            <a:spLocks xmlns:a="http://schemas.openxmlformats.org/drawingml/2006/main" noGrp="1"/>
          </p:cNvSpPr>
          <p:nvPr/>
        </p:nvSpPr>
        <p:spPr>
          <a:xfrm xmlns:a="http://schemas.openxmlformats.org/drawingml/2006/main">
            <a:off x="784860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4" name="journey-title-4">
            <a:extLst xmlns:a="http://schemas.openxmlformats.org/drawingml/2006/main">
              <a:ext uri="{FF2B5EF4-FFF2-40B4-BE49-F238E27FC236}">
                <a16:creationId xmlns:a16="http://schemas.microsoft.com/office/drawing/2014/main" id="{208862FC-EBF4-4D68-9677-6E5A02C57EE3}"/>
              </a:ext>
            </a:extLst>
          </p:cNvPr>
          <p:cNvSpPr>
            <a:spLocks xmlns:a="http://schemas.openxmlformats.org/drawingml/2006/main" noGrp="1"/>
          </p:cNvSpPr>
          <p:nvPr/>
        </p:nvSpPr>
        <p:spPr>
          <a:xfrm xmlns:a="http://schemas.openxmlformats.org/drawingml/2006/main">
            <a:off x="784860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Use</a:t>
            </a:r>
          </a:p>
        </p:txBody>
      </p:sp>
      <p:sp>
        <p:nvSpPr>
          <p:cNvPr id="25" name="journey-body-4">
            <a:extLst xmlns:a="http://schemas.openxmlformats.org/drawingml/2006/main">
              <a:ext uri="{FF2B5EF4-FFF2-40B4-BE49-F238E27FC236}">
                <a16:creationId xmlns:a16="http://schemas.microsoft.com/office/drawing/2014/main" id="{17C9B65C-FDCD-4CC7-9893-D23A7CA36965}"/>
              </a:ext>
            </a:extLst>
          </p:cNvPr>
          <p:cNvSpPr>
            <a:spLocks xmlns:a="http://schemas.openxmlformats.org/drawingml/2006/main" noGrp="1"/>
          </p:cNvSpPr>
          <p:nvPr/>
        </p:nvSpPr>
        <p:spPr>
          <a:xfrm xmlns:a="http://schemas.openxmlformats.org/drawingml/2006/main">
            <a:off x="784860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Query + explain</a:t>
            </a:r>
          </a:p>
        </p:txBody>
      </p:sp>
      <p:sp>
        <p:nvSpPr>
          <p:cNvPr id="26" name="journey-number-5">
            <a:extLst xmlns:a="http://schemas.openxmlformats.org/drawingml/2006/main">
              <a:ext uri="{FF2B5EF4-FFF2-40B4-BE49-F238E27FC236}">
                <a16:creationId xmlns:a16="http://schemas.microsoft.com/office/drawing/2014/main" id="{8D2F8FCA-82BE-4E68-9A47-0453FB3C6521}"/>
              </a:ext>
            </a:extLst>
          </p:cNvPr>
          <p:cNvSpPr>
            <a:spLocks xmlns:a="http://schemas.openxmlformats.org/drawingml/2006/main" noGrp="1"/>
          </p:cNvSpPr>
          <p:nvPr/>
        </p:nvSpPr>
        <p:spPr>
          <a:xfrm xmlns:a="http://schemas.openxmlformats.org/drawingml/2006/main">
            <a:off x="9658350" y="2457450"/>
            <a:ext cx="5143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06</a:t>
            </a:r>
          </a:p>
        </p:txBody>
      </p:sp>
      <p:sp>
        <p:nvSpPr>
          <p:cNvPr id="27" name="journey-rule-5">
            <a:extLst xmlns:a="http://schemas.openxmlformats.org/drawingml/2006/main">
              <a:ext uri="{FF2B5EF4-FFF2-40B4-BE49-F238E27FC236}">
                <a16:creationId xmlns:a16="http://schemas.microsoft.com/office/drawing/2014/main" id="{A632FD1D-1E56-4FDF-81A9-0F4E835ABBF5}"/>
              </a:ext>
            </a:extLst>
          </p:cNvPr>
          <p:cNvSpPr>
            <a:spLocks xmlns:a="http://schemas.openxmlformats.org/drawingml/2006/main" noGrp="1"/>
          </p:cNvSpPr>
          <p:nvPr/>
        </p:nvSpPr>
        <p:spPr>
          <a:xfrm xmlns:a="http://schemas.openxmlformats.org/drawingml/2006/main">
            <a:off x="9658350" y="2800350"/>
            <a:ext cx="1466850" cy="2857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28" name="journey-title-5">
            <a:extLst xmlns:a="http://schemas.openxmlformats.org/drawingml/2006/main">
              <a:ext uri="{FF2B5EF4-FFF2-40B4-BE49-F238E27FC236}">
                <a16:creationId xmlns:a16="http://schemas.microsoft.com/office/drawing/2014/main" id="{1B3771E2-397C-4344-8E75-5A40C9080367}"/>
              </a:ext>
            </a:extLst>
          </p:cNvPr>
          <p:cNvSpPr>
            <a:spLocks xmlns:a="http://schemas.openxmlformats.org/drawingml/2006/main" noGrp="1"/>
          </p:cNvSpPr>
          <p:nvPr/>
        </p:nvSpPr>
        <p:spPr>
          <a:xfrm xmlns:a="http://schemas.openxmlformats.org/drawingml/2006/main">
            <a:off x="9658350" y="30670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Control</a:t>
            </a:r>
          </a:p>
        </p:txBody>
      </p:sp>
      <p:sp>
        <p:nvSpPr>
          <p:cNvPr id="29" name="journey-body-5">
            <a:extLst xmlns:a="http://schemas.openxmlformats.org/drawingml/2006/main">
              <a:ext uri="{FF2B5EF4-FFF2-40B4-BE49-F238E27FC236}">
                <a16:creationId xmlns:a16="http://schemas.microsoft.com/office/drawing/2014/main" id="{1B1E4331-E892-4F68-B1AC-BDA921AEDCD6}"/>
              </a:ext>
            </a:extLst>
          </p:cNvPr>
          <p:cNvSpPr>
            <a:spLocks xmlns:a="http://schemas.openxmlformats.org/drawingml/2006/main" noGrp="1"/>
          </p:cNvSpPr>
          <p:nvPr/>
        </p:nvSpPr>
        <p:spPr>
          <a:xfrm xmlns:a="http://schemas.openxmlformats.org/drawingml/2006/main">
            <a:off x="9658350" y="3581400"/>
            <a:ext cx="14668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9CB0B5"/>
                </a:solidFill>
                <a:latin typeface="Aptos"/>
                <a:ea typeface="Aptos"/>
                <a:cs typeface="Aptos"/>
              </a:defRPr>
            </a:pPr>
            <a:r>
              <a:rPr sz="1575" b="0">
                <a:solidFill>
                  <a:srgbClr val="9CB0B5"/>
                </a:solidFill>
                <a:latin typeface="Aptos"/>
                <a:ea typeface="Aptos"/>
                <a:cs typeface="Aptos"/>
              </a:rPr>
              <a:t>Audit + revoke</a:t>
            </a:r>
          </a:p>
        </p:txBody>
      </p:sp>
      <p:sp>
        <p:nvSpPr>
          <p:cNvPr id="30" name="journey-callout">
            <a:extLst xmlns:a="http://schemas.openxmlformats.org/drawingml/2006/main">
              <a:ext uri="{FF2B5EF4-FFF2-40B4-BE49-F238E27FC236}">
                <a16:creationId xmlns:a16="http://schemas.microsoft.com/office/drawing/2014/main" id="{397EE651-C1D1-41CE-B4A4-272F2066E461}"/>
              </a:ext>
            </a:extLst>
          </p:cNvPr>
          <p:cNvSpPr>
            <a:spLocks xmlns:a="http://schemas.openxmlformats.org/drawingml/2006/main" noGrp="1"/>
          </p:cNvSpPr>
          <p:nvPr/>
        </p:nvSpPr>
        <p:spPr>
          <a:xfrm xmlns:a="http://schemas.openxmlformats.org/drawingml/2006/main">
            <a:off x="609600" y="4857750"/>
            <a:ext cx="10972800" cy="1066800"/>
          </a:xfrm>
          <a:prstGeom xmlns:a="http://schemas.openxmlformats.org/drawingml/2006/main" prst="roundRect">
            <a:avLst>
              <a:gd name="adj" fmla="val 10714"/>
            </a:avLst>
          </a:prstGeom>
          <a:solidFill xmlns:a="http://schemas.openxmlformats.org/drawingml/2006/main">
            <a:srgbClr val="103B3B"/>
          </a:solidFill>
          <a:ln xmlns:a="http://schemas.openxmlformats.org/drawingml/2006/main" w="9525">
            <a:solidFill>
              <a:srgbClr val="1D615D"/>
            </a:solidFill>
            <a:prstDash val="solid"/>
          </a:ln>
        </p:spPr>
      </p:sp>
      <p:sp>
        <p:nvSpPr>
          <p:cNvPr id="31" name="journey-callout-title">
            <a:extLst xmlns:a="http://schemas.openxmlformats.org/drawingml/2006/main">
              <a:ext uri="{FF2B5EF4-FFF2-40B4-BE49-F238E27FC236}">
                <a16:creationId xmlns:a16="http://schemas.microsoft.com/office/drawing/2014/main" id="{5DA14DA2-A55C-4135-8CAF-C2D5E7B131B0}"/>
              </a:ext>
            </a:extLst>
          </p:cNvPr>
          <p:cNvSpPr>
            <a:spLocks xmlns:a="http://schemas.openxmlformats.org/drawingml/2006/main" noGrp="1"/>
          </p:cNvSpPr>
          <p:nvPr/>
        </p:nvSpPr>
        <p:spPr>
          <a:xfrm xmlns:a="http://schemas.openxmlformats.org/drawingml/2006/main">
            <a:off x="876300" y="5095875"/>
            <a:ext cx="2952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TWO DISTINCT REVIEWERS</a:t>
            </a:r>
          </a:p>
        </p:txBody>
      </p:sp>
      <p:sp>
        <p:nvSpPr>
          <p:cNvPr id="32" name="journey-callout-body">
            <a:extLst xmlns:a="http://schemas.openxmlformats.org/drawingml/2006/main">
              <a:ext uri="{FF2B5EF4-FFF2-40B4-BE49-F238E27FC236}">
                <a16:creationId xmlns:a16="http://schemas.microsoft.com/office/drawing/2014/main" id="{45F465CF-36BC-481A-9153-CFA19075675F}"/>
              </a:ext>
            </a:extLst>
          </p:cNvPr>
          <p:cNvSpPr>
            <a:spLocks xmlns:a="http://schemas.openxmlformats.org/drawingml/2006/main" noGrp="1"/>
          </p:cNvSpPr>
          <p:nvPr/>
        </p:nvSpPr>
        <p:spPr>
          <a:xfrm xmlns:a="http://schemas.openxmlformats.org/drawingml/2006/main">
            <a:off x="876300" y="5429250"/>
            <a:ext cx="9906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650" b="1">
                <a:solidFill>
                  <a:srgbClr val="EDF6F7"/>
                </a:solidFill>
                <a:latin typeface="Aptos"/>
                <a:ea typeface="Aptos"/>
                <a:cs typeface="Aptos"/>
              </a:defRPr>
            </a:pPr>
            <a:r>
              <a:rPr sz="1650" b="1">
                <a:solidFill>
                  <a:srgbClr val="EDF6F7"/>
                </a:solidFill>
                <a:latin typeface="Aptos"/>
                <a:ea typeface="Aptos"/>
                <a:cs typeface="Aptos"/>
              </a:rPr>
              <a:t>No direct apply. First review grants nothing; final apply rechecks reviewer authority, frozen policy, and SoD.</a:t>
            </a:r>
          </a:p>
        </p:txBody>
      </p:sp>
      <p:sp>
        <p:nvSpPr>
          <p:cNvPr id="33" name="brand-4">
            <a:extLst xmlns:a="http://schemas.openxmlformats.org/drawingml/2006/main">
              <a:ext uri="{FF2B5EF4-FFF2-40B4-BE49-F238E27FC236}">
                <a16:creationId xmlns:a16="http://schemas.microsoft.com/office/drawing/2014/main" id="{90583476-83FD-46EE-9A4D-C57B721D3AA6}"/>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1500860904"/>
      </p:ext>
    </p:extLst>
  </p:cSld>
</p:sld>
</file>

<file path=ppt/slides/slide8.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14" name="title-5">
            <a:extLst xmlns:a="http://schemas.openxmlformats.org/drawingml/2006/main">
              <a:ext uri="{FF2B5EF4-FFF2-40B4-BE49-F238E27FC236}">
                <a16:creationId xmlns:a16="http://schemas.microsoft.com/office/drawing/2014/main" id="{F5C37589-CF4E-4464-8ACD-A97BF1C99BE2}"/>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The console shows policy, not authority</a:t>
            </a:r>
          </a:p>
        </p:txBody>
      </p:sp>
      <p:sp>
        <p:nvSpPr>
          <p:cNvPr id="2" name="subtitle-5">
            <a:extLst xmlns:a="http://schemas.openxmlformats.org/drawingml/2006/main">
              <a:ext uri="{FF2B5EF4-FFF2-40B4-BE49-F238E27FC236}">
                <a16:creationId xmlns:a16="http://schemas.microsoft.com/office/drawing/2014/main" id="{10F4F056-B7E8-4475-BFBA-BF2CBBF6A406}"/>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Permission-aware navigation, inherited scope, safe previews, and clear operational states.</a:t>
            </a:r>
          </a:p>
        </p:txBody>
      </p:sp>
      <p:sp>
        <p:nvSpPr>
          <p:cNvPr id="3" name="top-accent-5">
            <a:extLst xmlns:a="http://schemas.openxmlformats.org/drawingml/2006/main">
              <a:ext uri="{FF2B5EF4-FFF2-40B4-BE49-F238E27FC236}">
                <a16:creationId xmlns:a16="http://schemas.microsoft.com/office/drawing/2014/main" id="{EED899AA-8948-41CC-964D-07DDA1BCE11B}"/>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5">
            <a:extLst xmlns:a="http://schemas.openxmlformats.org/drawingml/2006/main">
              <a:ext uri="{FF2B5EF4-FFF2-40B4-BE49-F238E27FC236}">
                <a16:creationId xmlns:a16="http://schemas.microsoft.com/office/drawing/2014/main" id="{364B5225-C7D1-4A4A-86A7-568B1FD830AC}"/>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PRODUCT EVIDENCE</a:t>
            </a:r>
          </a:p>
        </p:txBody>
      </p:sp>
      <p:sp>
        <p:nvSpPr>
          <p:cNvPr id="5" name="page-5">
            <a:extLst xmlns:a="http://schemas.openxmlformats.org/drawingml/2006/main">
              <a:ext uri="{FF2B5EF4-FFF2-40B4-BE49-F238E27FC236}">
                <a16:creationId xmlns:a16="http://schemas.microsoft.com/office/drawing/2014/main" id="{467A7D58-BD9C-4364-8984-8C1A6E9EF050}"/>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08</a:t>
            </a:r>
          </a:p>
        </p:txBody>
      </p:sp>
      <p:sp>
        <p:nvSpPr>
          <p:cNvPr id="6" name="overview-frame">
            <a:extLst xmlns:a="http://schemas.openxmlformats.org/drawingml/2006/main">
              <a:ext uri="{FF2B5EF4-FFF2-40B4-BE49-F238E27FC236}">
                <a16:creationId xmlns:a16="http://schemas.microsoft.com/office/drawing/2014/main" id="{D293BB19-926A-48D5-85E8-F9688FBD943C}"/>
              </a:ext>
            </a:extLst>
          </p:cNvPr>
          <p:cNvSpPr>
            <a:spLocks xmlns:a="http://schemas.openxmlformats.org/drawingml/2006/main" noGrp="1"/>
          </p:cNvSpPr>
          <p:nvPr/>
        </p:nvSpPr>
        <p:spPr>
          <a:xfrm xmlns:a="http://schemas.openxmlformats.org/drawingml/2006/main">
            <a:off x="609600" y="2266950"/>
            <a:ext cx="3619500" cy="3143250"/>
          </a:xfrm>
          <a:prstGeom xmlns:a="http://schemas.openxmlformats.org/drawingml/2006/main" prst="roundRect">
            <a:avLst>
              <a:gd name="adj" fmla="val 3636"/>
            </a:avLst>
          </a:prstGeom>
          <a:solidFill xmlns:a="http://schemas.openxmlformats.org/drawingml/2006/main">
            <a:srgbClr val="112027"/>
          </a:solidFill>
          <a:ln xmlns:a="http://schemas.openxmlformats.org/drawingml/2006/main" w="9525">
            <a:solidFill>
              <a:srgbClr val="294149"/>
            </a:solid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8f0dfc06162848f1"/>
          <a:srcRect xmlns:a="http://schemas.openxmlformats.org/drawingml/2006/main" l="0" t="0" r="0" b="0"/>
          <a:stretch xmlns:a="http://schemas.openxmlformats.org/drawingml/2006/main">
            <a:fillRect l="0" t="0" r="0" b="0"/>
          </a:stretch>
        </p:blipFill>
        <p:spPr>
          <a:xfrm xmlns:a="http://schemas.openxmlformats.org/drawingml/2006/main" flipH="0" flipV="0">
            <a:off x="685800" y="2343150"/>
            <a:ext cx="3467100" cy="2990850"/>
          </a:xfrm>
          <a:prstGeom xmlns:a="http://schemas.openxmlformats.org/drawingml/2006/main" prst="roundRect">
            <a:avLst/>
          </a:prstGeom>
        </p:spPr>
      </p:pic>
      <p:sp>
        <p:nvSpPr>
          <p:cNvPr id="8" name="role-frame">
            <a:extLst xmlns:a="http://schemas.openxmlformats.org/drawingml/2006/main">
              <a:ext uri="{FF2B5EF4-FFF2-40B4-BE49-F238E27FC236}">
                <a16:creationId xmlns:a16="http://schemas.microsoft.com/office/drawing/2014/main" id="{29F8FF95-253B-45FB-A43E-1068B9921528}"/>
              </a:ext>
            </a:extLst>
          </p:cNvPr>
          <p:cNvSpPr>
            <a:spLocks xmlns:a="http://schemas.openxmlformats.org/drawingml/2006/main" noGrp="1"/>
          </p:cNvSpPr>
          <p:nvPr/>
        </p:nvSpPr>
        <p:spPr>
          <a:xfrm xmlns:a="http://schemas.openxmlformats.org/drawingml/2006/main">
            <a:off x="4476750" y="2266950"/>
            <a:ext cx="7105650" cy="3143250"/>
          </a:xfrm>
          <a:prstGeom xmlns:a="http://schemas.openxmlformats.org/drawingml/2006/main" prst="roundRect">
            <a:avLst>
              <a:gd name="adj" fmla="val 3636"/>
            </a:avLst>
          </a:prstGeom>
          <a:solidFill xmlns:a="http://schemas.openxmlformats.org/drawingml/2006/main">
            <a:srgbClr val="112027"/>
          </a:solidFill>
          <a:ln xmlns:a="http://schemas.openxmlformats.org/drawingml/2006/main" w="9525">
            <a:solidFill>
              <a:srgbClr val="294149"/>
            </a:solid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f6e536fda6cb453d"/>
          <a:srcRect xmlns:a="http://schemas.openxmlformats.org/drawingml/2006/main" l="0" t="11766" r="0" b="11766"/>
          <a:stretch xmlns:a="http://schemas.openxmlformats.org/drawingml/2006/main">
            <a:fillRect l="0" t="0" r="0" b="0"/>
          </a:stretch>
        </p:blipFill>
        <p:spPr>
          <a:xfrm xmlns:a="http://schemas.openxmlformats.org/drawingml/2006/main" flipH="0" flipV="0">
            <a:off x="4552950" y="2343150"/>
            <a:ext cx="6953250" cy="2990850"/>
          </a:xfrm>
          <a:prstGeom xmlns:a="http://schemas.openxmlformats.org/drawingml/2006/main" prst="roundRect">
            <a:avLst/>
          </a:prstGeom>
        </p:spPr>
      </p:pic>
      <p:sp>
        <p:nvSpPr>
          <p:cNvPr id="10" name="overview-caption">
            <a:extLst xmlns:a="http://schemas.openxmlformats.org/drawingml/2006/main">
              <a:ext uri="{FF2B5EF4-FFF2-40B4-BE49-F238E27FC236}">
                <a16:creationId xmlns:a16="http://schemas.microsoft.com/office/drawing/2014/main" id="{FCAE9C83-3780-4F3A-A598-0CCED40B790B}"/>
              </a:ext>
            </a:extLst>
          </p:cNvPr>
          <p:cNvSpPr>
            <a:spLocks xmlns:a="http://schemas.openxmlformats.org/drawingml/2006/main" noGrp="1"/>
          </p:cNvSpPr>
          <p:nvPr/>
        </p:nvSpPr>
        <p:spPr>
          <a:xfrm xmlns:a="http://schemas.openxmlformats.org/drawingml/2006/main">
            <a:off x="609600" y="561975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38BDF8"/>
                </a:solidFill>
                <a:latin typeface="Aptos"/>
                <a:ea typeface="Aptos"/>
                <a:cs typeface="Aptos"/>
              </a:defRPr>
            </a:pPr>
            <a:r>
              <a:rPr sz="1125" b="1">
                <a:solidFill>
                  <a:srgbClr val="38BDF8"/>
                </a:solidFill>
                <a:latin typeface="Aptos"/>
                <a:ea typeface="Aptos"/>
                <a:cs typeface="Aptos"/>
              </a:rPr>
              <a:t>AUTHORIZED DATA VIEW + RECEIPT</a:t>
            </a:r>
          </a:p>
        </p:txBody>
      </p:sp>
      <p:sp>
        <p:nvSpPr>
          <p:cNvPr id="11" name="role-caption">
            <a:extLst xmlns:a="http://schemas.openxmlformats.org/drawingml/2006/main">
              <a:ext uri="{FF2B5EF4-FFF2-40B4-BE49-F238E27FC236}">
                <a16:creationId xmlns:a16="http://schemas.microsoft.com/office/drawing/2014/main" id="{CF8A8BC4-84C7-44A4-8C8E-3F61193121B9}"/>
              </a:ext>
            </a:extLst>
          </p:cNvPr>
          <p:cNvSpPr>
            <a:spLocks xmlns:a="http://schemas.openxmlformats.org/drawingml/2006/main" noGrp="1"/>
          </p:cNvSpPr>
          <p:nvPr/>
        </p:nvSpPr>
        <p:spPr>
          <a:xfrm xmlns:a="http://schemas.openxmlformats.org/drawingml/2006/main">
            <a:off x="4476750" y="5619750"/>
            <a:ext cx="571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ROLE REQUEST + DUAL REVIEW</a:t>
            </a:r>
          </a:p>
        </p:txBody>
      </p:sp>
      <p:sp>
        <p:nvSpPr>
          <p:cNvPr id="12" name="product-proof-footer">
            <a:extLst xmlns:a="http://schemas.openxmlformats.org/drawingml/2006/main">
              <a:ext uri="{FF2B5EF4-FFF2-40B4-BE49-F238E27FC236}">
                <a16:creationId xmlns:a16="http://schemas.microsoft.com/office/drawing/2014/main" id="{78B9E078-24B6-4726-9930-C63A0E8777C7}"/>
              </a:ext>
            </a:extLst>
          </p:cNvPr>
          <p:cNvSpPr>
            <a:spLocks xmlns:a="http://schemas.openxmlformats.org/drawingml/2006/main" noGrp="1"/>
          </p:cNvSpPr>
          <p:nvPr/>
        </p:nvSpPr>
        <p:spPr>
          <a:xfrm xmlns:a="http://schemas.openxmlformats.org/drawingml/2006/main">
            <a:off x="609600" y="6115050"/>
            <a:ext cx="10382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0">
                <a:solidFill>
                  <a:srgbClr val="9CB0B5"/>
                </a:solidFill>
                <a:latin typeface="Aptos"/>
                <a:ea typeface="Aptos"/>
                <a:cs typeface="Aptos"/>
              </a:defRPr>
            </a:pPr>
            <a:r>
              <a:rPr sz="1350" b="0">
                <a:solidFill>
                  <a:srgbClr val="9CB0B5"/>
                </a:solidFill>
                <a:latin typeface="Aptos"/>
                <a:ea typeface="Aptos"/>
                <a:cs typeface="Aptos"/>
              </a:rPr>
              <a:t>Verified build: tested with 100K synthetic records · four pipelines · ten humans · 196 automated checks.</a:t>
            </a:r>
          </a:p>
        </p:txBody>
      </p:sp>
      <p:sp>
        <p:nvSpPr>
          <p:cNvPr id="13" name="brand-5">
            <a:extLst xmlns:a="http://schemas.openxmlformats.org/drawingml/2006/main">
              <a:ext uri="{FF2B5EF4-FFF2-40B4-BE49-F238E27FC236}">
                <a16:creationId xmlns:a16="http://schemas.microsoft.com/office/drawing/2014/main" id="{3CFD863F-8670-4B40-B06C-442380E7015D}"/>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492771065"/>
      </p:ext>
    </p:extLst>
  </p:cSld>
</p:sld>
</file>

<file path=ppt/slides/slide9.xml><?xml version="1.0" encoding="utf-8"?>
<p:sld xmlns:p="http://schemas.openxmlformats.org/presentationml/2006/main">
  <p:cSld>
    <p:bg>
      <p:bgPr>
        <a:solidFill xmlns:a="http://schemas.openxmlformats.org/drawingml/2006/main">
          <a:srgbClr val="071014"/>
        </a:solidFill>
      </p:bgPr>
    </p:bg>
    <p:spTree>
      <p:nvGrpSpPr>
        <p:cNvPr id="1" name=""/>
        <p:cNvGrpSpPr/>
        <p:nvPr/>
      </p:nvGrpSpPr>
      <p:grpSpPr>
        <a:xfrm xmlns:a="http://schemas.openxmlformats.org/drawingml/2006/main"/>
      </p:grpSpPr>
      <p:sp>
        <p:nvSpPr>
          <p:cNvPr id="21" name="title-6">
            <a:extLst xmlns:a="http://schemas.openxmlformats.org/drawingml/2006/main">
              <a:ext uri="{FF2B5EF4-FFF2-40B4-BE49-F238E27FC236}">
                <a16:creationId xmlns:a16="http://schemas.microsoft.com/office/drawing/2014/main" id="{6420BC26-55B6-45AD-87C8-5328A821F240}"/>
              </a:ext>
            </a:extLst>
          </p:cNvPr>
          <p:cNvSpPr>
            <a:spLocks xmlns:a="http://schemas.openxmlformats.org/drawingml/2006/main" noGrp="1"/>
          </p:cNvSpPr>
          <p:nvPr/>
        </p:nvSpPr>
        <p:spPr>
          <a:xfrm xmlns:a="http://schemas.openxmlformats.org/drawingml/2006/main">
            <a:off x="609600" y="7239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6000"/>
              </a:lnSpc>
              <a:buNone/>
              <a:defRPr sz="3750" b="1">
                <a:solidFill>
                  <a:srgbClr val="EDF6F7"/>
                </a:solidFill>
                <a:latin typeface="Aptos"/>
                <a:ea typeface="Aptos"/>
                <a:cs typeface="Aptos"/>
              </a:defRPr>
            </a:pPr>
            <a:r>
              <a:rPr sz="3750" b="1">
                <a:solidFill>
                  <a:srgbClr val="EDF6F7"/>
                </a:solidFill>
                <a:latin typeface="Aptos"/>
                <a:ea typeface="Aptos"/>
                <a:cs typeface="Aptos"/>
              </a:rPr>
              <a:t>Missing context means deny</a:t>
            </a:r>
          </a:p>
        </p:txBody>
      </p:sp>
      <p:sp>
        <p:nvSpPr>
          <p:cNvPr id="2" name="subtitle-6">
            <a:extLst xmlns:a="http://schemas.openxmlformats.org/drawingml/2006/main">
              <a:ext uri="{FF2B5EF4-FFF2-40B4-BE49-F238E27FC236}">
                <a16:creationId xmlns:a16="http://schemas.microsoft.com/office/drawing/2014/main" id="{5BAB6C28-916E-4964-9F52-C90AA5C27D06}"/>
              </a:ext>
            </a:extLst>
          </p:cNvPr>
          <p:cNvSpPr>
            <a:spLocks xmlns:a="http://schemas.openxmlformats.org/drawingml/2006/main" noGrp="1"/>
          </p:cNvSpPr>
          <p:nvPr/>
        </p:nvSpPr>
        <p:spPr>
          <a:xfrm xmlns:a="http://schemas.openxmlformats.org/drawingml/2006/main">
            <a:off x="609600" y="1466850"/>
            <a:ext cx="1000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9CB0B5"/>
                </a:solidFill>
                <a:latin typeface="Aptos"/>
                <a:ea typeface="Aptos"/>
                <a:cs typeface="Aptos"/>
              </a:defRPr>
            </a:pPr>
            <a:r>
              <a:rPr sz="1650" b="0">
                <a:solidFill>
                  <a:srgbClr val="9CB0B5"/>
                </a:solidFill>
                <a:latin typeface="Aptos"/>
                <a:ea typeface="Aptos"/>
                <a:cs typeface="Aptos"/>
              </a:rPr>
              <a:t>The tested local path minimizes authority and data at each modeled boundary.</a:t>
            </a:r>
          </a:p>
        </p:txBody>
      </p:sp>
      <p:sp>
        <p:nvSpPr>
          <p:cNvPr id="3" name="top-accent-6">
            <a:extLst xmlns:a="http://schemas.openxmlformats.org/drawingml/2006/main">
              <a:ext uri="{FF2B5EF4-FFF2-40B4-BE49-F238E27FC236}">
                <a16:creationId xmlns:a16="http://schemas.microsoft.com/office/drawing/2014/main" id="{6D7506F4-8B9A-4EEE-8F6F-5E3A87DFAC4E}"/>
              </a:ext>
            </a:extLst>
          </p:cNvPr>
          <p:cNvSpPr>
            <a:spLocks xmlns:a="http://schemas.openxmlformats.org/drawingml/2006/main" noGrp="1"/>
          </p:cNvSpPr>
          <p:nvPr/>
        </p:nvSpPr>
        <p:spPr>
          <a:xfrm xmlns:a="http://schemas.openxmlformats.org/drawingml/2006/main">
            <a:off x="0" y="0"/>
            <a:ext cx="12192000" cy="38100"/>
          </a:xfrm>
          <a:prstGeom xmlns:a="http://schemas.openxmlformats.org/drawingml/2006/main" prst="roundRect">
            <a:avLst>
              <a:gd name="adj" fmla="val 50000"/>
            </a:avLst>
          </a:prstGeom>
          <a:solidFill xmlns:a="http://schemas.openxmlformats.org/drawingml/2006/main">
            <a:srgbClr val="2DD4BF"/>
          </a:solidFill>
          <a:ln xmlns:a="http://schemas.openxmlformats.org/drawingml/2006/main" w="0">
            <a:noFill/>
            <a:prstDash val="solid"/>
          </a:ln>
        </p:spPr>
      </p:sp>
      <p:sp>
        <p:nvSpPr>
          <p:cNvPr id="4" name="section-6">
            <a:extLst xmlns:a="http://schemas.openxmlformats.org/drawingml/2006/main">
              <a:ext uri="{FF2B5EF4-FFF2-40B4-BE49-F238E27FC236}">
                <a16:creationId xmlns:a16="http://schemas.microsoft.com/office/drawing/2014/main" id="{7A9194B6-B3D1-4075-B3C2-2D5F820FD63C}"/>
              </a:ext>
            </a:extLst>
          </p:cNvPr>
          <p:cNvSpPr>
            <a:spLocks xmlns:a="http://schemas.openxmlformats.org/drawingml/2006/main" noGrp="1"/>
          </p:cNvSpPr>
          <p:nvPr/>
        </p:nvSpPr>
        <p:spPr>
          <a:xfrm xmlns:a="http://schemas.openxmlformats.org/drawingml/2006/main">
            <a:off x="1619250" y="285750"/>
            <a:ext cx="6858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TESTED LOCAL INVARIANTS</a:t>
            </a:r>
          </a:p>
        </p:txBody>
      </p:sp>
      <p:sp>
        <p:nvSpPr>
          <p:cNvPr id="5" name="page-6">
            <a:extLst xmlns:a="http://schemas.openxmlformats.org/drawingml/2006/main">
              <a:ext uri="{FF2B5EF4-FFF2-40B4-BE49-F238E27FC236}">
                <a16:creationId xmlns:a16="http://schemas.microsoft.com/office/drawing/2014/main" id="{A5EB02CD-427C-4E78-B1D7-9745B3C98961}"/>
              </a:ext>
            </a:extLst>
          </p:cNvPr>
          <p:cNvSpPr>
            <a:spLocks xmlns:a="http://schemas.openxmlformats.org/drawingml/2006/main" noGrp="1"/>
          </p:cNvSpPr>
          <p:nvPr/>
        </p:nvSpPr>
        <p:spPr>
          <a:xfrm xmlns:a="http://schemas.openxmlformats.org/drawingml/2006/main">
            <a:off x="11049000" y="285750"/>
            <a:ext cx="5334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8000"/>
              </a:lnSpc>
              <a:buNone/>
              <a:defRPr sz="1050" b="1">
                <a:solidFill>
                  <a:srgbClr val="6F858B"/>
                </a:solidFill>
                <a:latin typeface="Aptos"/>
                <a:ea typeface="Aptos"/>
                <a:cs typeface="Aptos"/>
              </a:defRPr>
            </a:pPr>
            <a:r>
              <a:rPr sz="1050" b="1">
                <a:solidFill>
                  <a:srgbClr val="6F858B"/>
                </a:solidFill>
                <a:latin typeface="Aptos"/>
                <a:ea typeface="Aptos"/>
                <a:cs typeface="Aptos"/>
              </a:rPr>
              <a:t>09</a:t>
            </a:r>
          </a:p>
        </p:txBody>
      </p:sp>
      <p:sp>
        <p:nvSpPr>
          <p:cNvPr id="6" name="security-thesis">
            <a:extLst xmlns:a="http://schemas.openxmlformats.org/drawingml/2006/main">
              <a:ext uri="{FF2B5EF4-FFF2-40B4-BE49-F238E27FC236}">
                <a16:creationId xmlns:a16="http://schemas.microsoft.com/office/drawing/2014/main" id="{1B96A18B-44FD-4EFC-9C44-FE4A42141A80}"/>
              </a:ext>
            </a:extLst>
          </p:cNvPr>
          <p:cNvSpPr>
            <a:spLocks xmlns:a="http://schemas.openxmlformats.org/drawingml/2006/main" noGrp="1"/>
          </p:cNvSpPr>
          <p:nvPr/>
        </p:nvSpPr>
        <p:spPr>
          <a:xfrm xmlns:a="http://schemas.openxmlformats.org/drawingml/2006/main">
            <a:off x="609600" y="2381250"/>
            <a:ext cx="25717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6450" b="1">
                <a:solidFill>
                  <a:srgbClr val="FF7A6E"/>
                </a:solidFill>
                <a:latin typeface="Aptos"/>
                <a:ea typeface="Aptos"/>
                <a:cs typeface="Aptos"/>
              </a:defRPr>
            </a:pPr>
            <a:r>
              <a:rPr sz="6450" b="1">
                <a:solidFill>
                  <a:srgbClr val="FF7A6E"/>
                </a:solidFill>
                <a:latin typeface="Aptos"/>
                <a:ea typeface="Aptos"/>
                <a:cs typeface="Aptos"/>
              </a:rPr>
              <a:t>DENY</a:t>
            </a:r>
          </a:p>
        </p:txBody>
      </p:sp>
      <p:sp>
        <p:nvSpPr>
          <p:cNvPr id="7" name="security-thesis-sub">
            <a:extLst xmlns:a="http://schemas.openxmlformats.org/drawingml/2006/main">
              <a:ext uri="{FF2B5EF4-FFF2-40B4-BE49-F238E27FC236}">
                <a16:creationId xmlns:a16="http://schemas.microsoft.com/office/drawing/2014/main" id="{79C538CC-37A2-4435-9F41-A4AEDD761FFF}"/>
              </a:ext>
            </a:extLst>
          </p:cNvPr>
          <p:cNvSpPr>
            <a:spLocks xmlns:a="http://schemas.openxmlformats.org/drawingml/2006/main" noGrp="1"/>
          </p:cNvSpPr>
          <p:nvPr/>
        </p:nvSpPr>
        <p:spPr>
          <a:xfrm xmlns:a="http://schemas.openxmlformats.org/drawingml/2006/main">
            <a:off x="609600" y="3429000"/>
            <a:ext cx="2952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875" b="1">
                <a:solidFill>
                  <a:srgbClr val="EDF6F7"/>
                </a:solidFill>
                <a:latin typeface="Aptos"/>
                <a:ea typeface="Aptos"/>
                <a:cs typeface="Aptos"/>
              </a:defRPr>
            </a:pPr>
            <a:r>
              <a:rPr sz="1875" b="1">
                <a:solidFill>
                  <a:srgbClr val="EDF6F7"/>
                </a:solidFill>
                <a:latin typeface="Aptos"/>
                <a:ea typeface="Aptos"/>
                <a:cs typeface="Aptos"/>
              </a:rPr>
              <a:t>when identity, purpose, scope, classification, or explicit fields do not resolve</a:t>
            </a:r>
          </a:p>
        </p:txBody>
      </p:sp>
      <p:sp>
        <p:nvSpPr>
          <p:cNvPr id="8" name="security-divider">
            <a:extLst xmlns:a="http://schemas.openxmlformats.org/drawingml/2006/main">
              <a:ext uri="{FF2B5EF4-FFF2-40B4-BE49-F238E27FC236}">
                <a16:creationId xmlns:a16="http://schemas.microsoft.com/office/drawing/2014/main" id="{2D32054A-6AAA-4AA4-9930-AB918DF985CC}"/>
              </a:ext>
            </a:extLst>
          </p:cNvPr>
          <p:cNvSpPr>
            <a:spLocks xmlns:a="http://schemas.openxmlformats.org/drawingml/2006/main" noGrp="1"/>
          </p:cNvSpPr>
          <p:nvPr/>
        </p:nvSpPr>
        <p:spPr>
          <a:xfrm xmlns:a="http://schemas.openxmlformats.org/drawingml/2006/main">
            <a:off x="3848100" y="2266950"/>
            <a:ext cx="19050" cy="3448050"/>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9" name="security-label-0">
            <a:extLst xmlns:a="http://schemas.openxmlformats.org/drawingml/2006/main">
              <a:ext uri="{FF2B5EF4-FFF2-40B4-BE49-F238E27FC236}">
                <a16:creationId xmlns:a16="http://schemas.microsoft.com/office/drawing/2014/main" id="{0411DF24-8129-465E-88B5-7ED32EDD2AE5}"/>
              </a:ext>
            </a:extLst>
          </p:cNvPr>
          <p:cNvSpPr>
            <a:spLocks xmlns:a="http://schemas.openxmlformats.org/drawingml/2006/main" noGrp="1"/>
          </p:cNvSpPr>
          <p:nvPr/>
        </p:nvSpPr>
        <p:spPr>
          <a:xfrm xmlns:a="http://schemas.openxmlformats.org/drawingml/2006/main">
            <a:off x="4248150" y="2324100"/>
            <a:ext cx="1619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IDENTITY</a:t>
            </a:r>
          </a:p>
        </p:txBody>
      </p:sp>
      <p:sp>
        <p:nvSpPr>
          <p:cNvPr id="10" name="security-body-0">
            <a:extLst xmlns:a="http://schemas.openxmlformats.org/drawingml/2006/main">
              <a:ext uri="{FF2B5EF4-FFF2-40B4-BE49-F238E27FC236}">
                <a16:creationId xmlns:a16="http://schemas.microsoft.com/office/drawing/2014/main" id="{F0DED158-1A7A-411E-91BA-7B608D15716F}"/>
              </a:ext>
            </a:extLst>
          </p:cNvPr>
          <p:cNvSpPr>
            <a:spLocks xmlns:a="http://schemas.openxmlformats.org/drawingml/2006/main" noGrp="1"/>
          </p:cNvSpPr>
          <p:nvPr/>
        </p:nvSpPr>
        <p:spPr>
          <a:xfrm xmlns:a="http://schemas.openxmlformats.org/drawingml/2006/main">
            <a:off x="5943600" y="2305050"/>
            <a:ext cx="5334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EDF6F7"/>
                </a:solidFill>
                <a:latin typeface="Aptos"/>
                <a:ea typeface="Aptos"/>
                <a:cs typeface="Aptos"/>
              </a:defRPr>
            </a:pPr>
            <a:r>
              <a:rPr sz="1575" b="0">
                <a:solidFill>
                  <a:srgbClr val="EDF6F7"/>
                </a:solidFill>
                <a:latin typeface="Aptos"/>
                <a:ea typeface="Aptos"/>
                <a:cs typeface="Aptos"/>
              </a:rPr>
              <a:t>Exact principal + live assignment fingerprint; signed HS256 issuer/audience/time/JTI/purpose/assurance.</a:t>
            </a:r>
          </a:p>
        </p:txBody>
      </p:sp>
      <p:sp>
        <p:nvSpPr>
          <p:cNvPr id="11" name="security-row-0">
            <a:extLst xmlns:a="http://schemas.openxmlformats.org/drawingml/2006/main">
              <a:ext uri="{FF2B5EF4-FFF2-40B4-BE49-F238E27FC236}">
                <a16:creationId xmlns:a16="http://schemas.microsoft.com/office/drawing/2014/main" id="{22DA19B2-2820-40E6-BACB-E7A93035DE8F}"/>
              </a:ext>
            </a:extLst>
          </p:cNvPr>
          <p:cNvSpPr>
            <a:spLocks xmlns:a="http://schemas.openxmlformats.org/drawingml/2006/main" noGrp="1"/>
          </p:cNvSpPr>
          <p:nvPr/>
        </p:nvSpPr>
        <p:spPr>
          <a:xfrm xmlns:a="http://schemas.openxmlformats.org/drawingml/2006/main">
            <a:off x="4248150" y="3048000"/>
            <a:ext cx="702945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2" name="security-label-1">
            <a:extLst xmlns:a="http://schemas.openxmlformats.org/drawingml/2006/main">
              <a:ext uri="{FF2B5EF4-FFF2-40B4-BE49-F238E27FC236}">
                <a16:creationId xmlns:a16="http://schemas.microsoft.com/office/drawing/2014/main" id="{D16C2885-CB11-4C4C-A7C5-D3BB16A9EFCB}"/>
              </a:ext>
            </a:extLst>
          </p:cNvPr>
          <p:cNvSpPr>
            <a:spLocks xmlns:a="http://schemas.openxmlformats.org/drawingml/2006/main" noGrp="1"/>
          </p:cNvSpPr>
          <p:nvPr/>
        </p:nvSpPr>
        <p:spPr>
          <a:xfrm xmlns:a="http://schemas.openxmlformats.org/drawingml/2006/main">
            <a:off x="4248150" y="3200400"/>
            <a:ext cx="1619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DECISION</a:t>
            </a:r>
          </a:p>
        </p:txBody>
      </p:sp>
      <p:sp>
        <p:nvSpPr>
          <p:cNvPr id="13" name="security-body-1">
            <a:extLst xmlns:a="http://schemas.openxmlformats.org/drawingml/2006/main">
              <a:ext uri="{FF2B5EF4-FFF2-40B4-BE49-F238E27FC236}">
                <a16:creationId xmlns:a16="http://schemas.microsoft.com/office/drawing/2014/main" id="{E50B4C92-5B8E-49F6-A92D-B1AC45DE4D5D}"/>
              </a:ext>
            </a:extLst>
          </p:cNvPr>
          <p:cNvSpPr>
            <a:spLocks xmlns:a="http://schemas.openxmlformats.org/drawingml/2006/main" noGrp="1"/>
          </p:cNvSpPr>
          <p:nvPr/>
        </p:nvSpPr>
        <p:spPr>
          <a:xfrm xmlns:a="http://schemas.openxmlformats.org/drawingml/2006/main">
            <a:off x="5943600" y="3181350"/>
            <a:ext cx="5334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EDF6F7"/>
                </a:solidFill>
                <a:latin typeface="Aptos"/>
                <a:ea typeface="Aptos"/>
                <a:cs typeface="Aptos"/>
              </a:defRPr>
            </a:pPr>
            <a:r>
              <a:rPr sz="1575" b="0">
                <a:solidFill>
                  <a:srgbClr val="EDF6F7"/>
                </a:solidFill>
                <a:latin typeface="Aptos"/>
                <a:ea typeface="Aptos"/>
                <a:cs typeface="Aptos"/>
              </a:rPr>
              <a:t>Persona action + capsule membership + matching contract or bounded approved JIT.</a:t>
            </a:r>
          </a:p>
        </p:txBody>
      </p:sp>
      <p:sp>
        <p:nvSpPr>
          <p:cNvPr id="14" name="security-row-1">
            <a:extLst xmlns:a="http://schemas.openxmlformats.org/drawingml/2006/main">
              <a:ext uri="{FF2B5EF4-FFF2-40B4-BE49-F238E27FC236}">
                <a16:creationId xmlns:a16="http://schemas.microsoft.com/office/drawing/2014/main" id="{6B8B3563-2EBD-40C8-82D9-B29F4DE5C69E}"/>
              </a:ext>
            </a:extLst>
          </p:cNvPr>
          <p:cNvSpPr>
            <a:spLocks xmlns:a="http://schemas.openxmlformats.org/drawingml/2006/main" noGrp="1"/>
          </p:cNvSpPr>
          <p:nvPr/>
        </p:nvSpPr>
        <p:spPr>
          <a:xfrm xmlns:a="http://schemas.openxmlformats.org/drawingml/2006/main">
            <a:off x="4248150" y="3924300"/>
            <a:ext cx="702945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5" name="security-label-2">
            <a:extLst xmlns:a="http://schemas.openxmlformats.org/drawingml/2006/main">
              <a:ext uri="{FF2B5EF4-FFF2-40B4-BE49-F238E27FC236}">
                <a16:creationId xmlns:a16="http://schemas.microsoft.com/office/drawing/2014/main" id="{329486DB-D899-4C10-A204-E430F10922D9}"/>
              </a:ext>
            </a:extLst>
          </p:cNvPr>
          <p:cNvSpPr>
            <a:spLocks xmlns:a="http://schemas.openxmlformats.org/drawingml/2006/main" noGrp="1"/>
          </p:cNvSpPr>
          <p:nvPr/>
        </p:nvSpPr>
        <p:spPr>
          <a:xfrm xmlns:a="http://schemas.openxmlformats.org/drawingml/2006/main">
            <a:off x="4248150" y="4076700"/>
            <a:ext cx="1619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38BDF8"/>
                </a:solidFill>
                <a:latin typeface="Aptos"/>
                <a:ea typeface="Aptos"/>
                <a:cs typeface="Aptos"/>
              </a:defRPr>
            </a:pPr>
            <a:r>
              <a:rPr sz="1125" b="1">
                <a:solidFill>
                  <a:srgbClr val="38BDF8"/>
                </a:solidFill>
                <a:latin typeface="Aptos"/>
                <a:ea typeface="Aptos"/>
                <a:cs typeface="Aptos"/>
              </a:rPr>
              <a:t>DATA</a:t>
            </a:r>
          </a:p>
        </p:txBody>
      </p:sp>
      <p:sp>
        <p:nvSpPr>
          <p:cNvPr id="16" name="security-body-2">
            <a:extLst xmlns:a="http://schemas.openxmlformats.org/drawingml/2006/main">
              <a:ext uri="{FF2B5EF4-FFF2-40B4-BE49-F238E27FC236}">
                <a16:creationId xmlns:a16="http://schemas.microsoft.com/office/drawing/2014/main" id="{76D954D9-D414-4EF2-9E46-EFA027D51FDB}"/>
              </a:ext>
            </a:extLst>
          </p:cNvPr>
          <p:cNvSpPr>
            <a:spLocks xmlns:a="http://schemas.openxmlformats.org/drawingml/2006/main" noGrp="1"/>
          </p:cNvSpPr>
          <p:nvPr/>
        </p:nvSpPr>
        <p:spPr>
          <a:xfrm xmlns:a="http://schemas.openxmlformats.org/drawingml/2006/main">
            <a:off x="5943600" y="4057650"/>
            <a:ext cx="5334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EDF6F7"/>
                </a:solidFill>
                <a:latin typeface="Aptos"/>
                <a:ea typeface="Aptos"/>
                <a:cs typeface="Aptos"/>
              </a:defRPr>
            </a:pPr>
            <a:r>
              <a:rPr sz="1575" b="0">
                <a:solidFill>
                  <a:srgbClr val="EDF6F7"/>
                </a:solidFill>
                <a:latin typeface="Aptos"/>
                <a:ea typeface="Aptos"/>
                <a:cs typeface="Aptos"/>
              </a:rPr>
              <a:t>Allowlist intersection, deny union, classification ceiling, purpose-scoped rows.</a:t>
            </a:r>
          </a:p>
        </p:txBody>
      </p:sp>
      <p:sp>
        <p:nvSpPr>
          <p:cNvPr id="17" name="security-row-2">
            <a:extLst xmlns:a="http://schemas.openxmlformats.org/drawingml/2006/main">
              <a:ext uri="{FF2B5EF4-FFF2-40B4-BE49-F238E27FC236}">
                <a16:creationId xmlns:a16="http://schemas.microsoft.com/office/drawing/2014/main" id="{1C272FB2-866A-4C69-895A-1CF2D5171D4A}"/>
              </a:ext>
            </a:extLst>
          </p:cNvPr>
          <p:cNvSpPr>
            <a:spLocks xmlns:a="http://schemas.openxmlformats.org/drawingml/2006/main" noGrp="1"/>
          </p:cNvSpPr>
          <p:nvPr/>
        </p:nvSpPr>
        <p:spPr>
          <a:xfrm xmlns:a="http://schemas.openxmlformats.org/drawingml/2006/main">
            <a:off x="4248150" y="4800600"/>
            <a:ext cx="7029450" cy="9525"/>
          </a:xfrm>
          <a:prstGeom xmlns:a="http://schemas.openxmlformats.org/drawingml/2006/main" prst="roundRect">
            <a:avLst>
              <a:gd name="adj" fmla="val 50000"/>
            </a:avLst>
          </a:prstGeom>
          <a:solidFill xmlns:a="http://schemas.openxmlformats.org/drawingml/2006/main">
            <a:srgbClr val="294149"/>
          </a:solidFill>
          <a:ln xmlns:a="http://schemas.openxmlformats.org/drawingml/2006/main" w="0">
            <a:noFill/>
            <a:prstDash val="solid"/>
          </a:ln>
        </p:spPr>
      </p:sp>
      <p:sp>
        <p:nvSpPr>
          <p:cNvPr id="18" name="security-label-3">
            <a:extLst xmlns:a="http://schemas.openxmlformats.org/drawingml/2006/main">
              <a:ext uri="{FF2B5EF4-FFF2-40B4-BE49-F238E27FC236}">
                <a16:creationId xmlns:a16="http://schemas.microsoft.com/office/drawing/2014/main" id="{E4BA44D6-2CCF-480B-BD25-B2B87E93BD47}"/>
              </a:ext>
            </a:extLst>
          </p:cNvPr>
          <p:cNvSpPr>
            <a:spLocks xmlns:a="http://schemas.openxmlformats.org/drawingml/2006/main" noGrp="1"/>
          </p:cNvSpPr>
          <p:nvPr/>
        </p:nvSpPr>
        <p:spPr>
          <a:xfrm xmlns:a="http://schemas.openxmlformats.org/drawingml/2006/main">
            <a:off x="4248150" y="4953000"/>
            <a:ext cx="1619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125" b="1">
                <a:solidFill>
                  <a:srgbClr val="2DD4BF"/>
                </a:solidFill>
                <a:latin typeface="Aptos"/>
                <a:ea typeface="Aptos"/>
                <a:cs typeface="Aptos"/>
              </a:defRPr>
            </a:pPr>
            <a:r>
              <a:rPr sz="1125" b="1">
                <a:solidFill>
                  <a:srgbClr val="2DD4BF"/>
                </a:solidFill>
                <a:latin typeface="Aptos"/>
                <a:ea typeface="Aptos"/>
                <a:cs typeface="Aptos"/>
              </a:rPr>
              <a:t>MUTATION</a:t>
            </a:r>
          </a:p>
        </p:txBody>
      </p:sp>
      <p:sp>
        <p:nvSpPr>
          <p:cNvPr id="19" name="security-body-3">
            <a:extLst xmlns:a="http://schemas.openxmlformats.org/drawingml/2006/main">
              <a:ext uri="{FF2B5EF4-FFF2-40B4-BE49-F238E27FC236}">
                <a16:creationId xmlns:a16="http://schemas.microsoft.com/office/drawing/2014/main" id="{44343F6B-1AF5-4619-B4CA-98FA43F5879B}"/>
              </a:ext>
            </a:extLst>
          </p:cNvPr>
          <p:cNvSpPr>
            <a:spLocks xmlns:a="http://schemas.openxmlformats.org/drawingml/2006/main" noGrp="1"/>
          </p:cNvSpPr>
          <p:nvPr/>
        </p:nvSpPr>
        <p:spPr>
          <a:xfrm xmlns:a="http://schemas.openxmlformats.org/drawingml/2006/main">
            <a:off x="5943600" y="4933950"/>
            <a:ext cx="5334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575" b="0">
                <a:solidFill>
                  <a:srgbClr val="EDF6F7"/>
                </a:solidFill>
                <a:latin typeface="Aptos"/>
                <a:ea typeface="Aptos"/>
                <a:cs typeface="Aptos"/>
              </a:defRPr>
            </a:pPr>
            <a:r>
              <a:rPr sz="1575" b="0">
                <a:solidFill>
                  <a:srgbClr val="EDF6F7"/>
                </a:solidFill>
                <a:latin typeface="Aptos"/>
                <a:ea typeface="Aptos"/>
                <a:cs typeface="Aptos"/>
              </a:rPr>
              <a:t>Failed writes roll back; restart and symlink-safe local backup/restore are verified.</a:t>
            </a:r>
          </a:p>
        </p:txBody>
      </p:sp>
      <p:sp>
        <p:nvSpPr>
          <p:cNvPr id="20" name="brand-6">
            <a:extLst xmlns:a="http://schemas.openxmlformats.org/drawingml/2006/main">
              <a:ext uri="{FF2B5EF4-FFF2-40B4-BE49-F238E27FC236}">
                <a16:creationId xmlns:a16="http://schemas.microsoft.com/office/drawing/2014/main" id="{B7F5DA08-D8D4-4677-8848-1222C17DF48A}"/>
              </a:ext>
            </a:extLst>
          </p:cNvPr>
          <p:cNvSpPr>
            <a:spLocks xmlns:a="http://schemas.openxmlformats.org/drawingml/2006/main" noGrp="1"/>
          </p:cNvSpPr>
          <p:nvPr/>
        </p:nvSpPr>
        <p:spPr>
          <a:xfrm xmlns:a="http://schemas.openxmlformats.org/drawingml/2006/main">
            <a:off x="609600" y="266700"/>
            <a:ext cx="12573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lnSpc>
                <a:spcPct val="108000"/>
              </a:lnSpc>
              <a:buNone/>
              <a:defRPr sz="1350" b="1">
                <a:solidFill>
                  <a:srgbClr val="2DD4BF"/>
                </a:solidFill>
                <a:latin typeface="Aptos"/>
                <a:ea typeface="Aptos"/>
                <a:cs typeface="Aptos"/>
              </a:defRPr>
            </a:pPr>
            <a:r>
              <a:rPr sz="1050" b="1">
                <a:solidFill>
                  <a:srgbClr val="2DD4BF"/>
                </a:solidFill>
                <a:latin typeface="Aptos"/>
                <a:ea typeface="Aptos"/>
                <a:cs typeface="Aptos"/>
              </a:rPr>
              <a:t>PurposeMesh</a:t>
            </a:r>
          </a:p>
        </p:txBody>
      </p:sp>
    </p:spTree>
    <p:extLst>
      <p:ext uri="{BB962C8B-B14F-4D97-AF65-F5344CB8AC3E}">
        <p14:creationId xmlns:p14="http://schemas.microsoft.com/office/powerpoint/2010/main" val="955161081"/>
      </p:ext>
    </p:extLst>
  </p:cSld>
</p:sld>
</file>

<file path=ppt/theme/theme1.xml><?xml version="1.0" encoding="utf-8"?>
<a:theme xmlns:a="http://schemas.openxmlformats.org/drawingml/2006/main" name="ChatGPT">
  <a:themeElements>
    <a:clrScheme name="CCA Modern">
      <a:dk1>
        <a:srgbClr val="04090B"/>
      </a:dk1>
      <a:lt1>
        <a:srgbClr val="EDF6F7"/>
      </a:lt1>
      <a:dk2>
        <a:srgbClr val="112027"/>
      </a:dk2>
      <a:lt2>
        <a:srgbClr val="D9E7E9"/>
      </a:lt2>
      <a:accent1>
        <a:srgbClr val="2DD4BF"/>
      </a:accent1>
      <a:accent2>
        <a:srgbClr val="38BDF8"/>
      </a:accent2>
      <a:accent3>
        <a:srgbClr val="F4B942"/>
      </a:accent3>
      <a:accent4>
        <a:srgbClr val="FF7A6E"/>
      </a:accent4>
      <a:accent5>
        <a:srgbClr val="4ADE80"/>
      </a:accent5>
      <a:accent6>
        <a:srgbClr val="6F858B"/>
      </a:accent6>
      <a:hlink>
        <a:srgbClr val="38BDF8"/>
      </a:hlink>
      <a:folHlink>
        <a:srgbClr val="2DD4BF"/>
      </a:folHlink>
    </a:clrScheme>
    <a:fontScheme name="Office">
      <a:majorFont>
        <a:latin typeface="Calibri Light"/>
        <a:ea typeface="Calibri Light"/>
        <a:cs typeface="Calibri Light"/>
      </a:majorFont>
      <a:minorFont>
        <a:latin typeface="Calibri"/>
        <a:ea typeface="Calibri"/>
        <a:cs typeface="Calibri"/>
      </a:minorFont>
    </a:fontScheme>
    <a:fmtScheme name="CCA Modern">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2026-08-17T03:54:34.9050000Z</dcterms:created>
  <dcterms:modified xsi:type="dcterms:W3CDTF">2026-08-17T03:54:34.9050000Z</dcterms:modified>
</coreProperties>
</file>